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7" r:id="rId3"/>
    <p:sldId id="278" r:id="rId4"/>
    <p:sldId id="326" r:id="rId5"/>
    <p:sldId id="327" r:id="rId6"/>
    <p:sldId id="280" r:id="rId7"/>
    <p:sldId id="291" r:id="rId8"/>
    <p:sldId id="304" r:id="rId9"/>
    <p:sldId id="328" r:id="rId10"/>
    <p:sldId id="305" r:id="rId11"/>
    <p:sldId id="306" r:id="rId12"/>
    <p:sldId id="329" r:id="rId13"/>
    <p:sldId id="307" r:id="rId14"/>
    <p:sldId id="308" r:id="rId15"/>
    <p:sldId id="309" r:id="rId16"/>
    <p:sldId id="310" r:id="rId17"/>
    <p:sldId id="311" r:id="rId18"/>
    <p:sldId id="312" r:id="rId19"/>
    <p:sldId id="331" r:id="rId20"/>
    <p:sldId id="330" r:id="rId21"/>
    <p:sldId id="325" r:id="rId22"/>
    <p:sldId id="319" r:id="rId23"/>
    <p:sldId id="320" r:id="rId24"/>
    <p:sldId id="321" r:id="rId25"/>
    <p:sldId id="322" r:id="rId26"/>
    <p:sldId id="324" r:id="rId27"/>
    <p:sldId id="317" r:id="rId28"/>
    <p:sldId id="276" r:id="rId29"/>
    <p:sldId id="315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D1FF"/>
    <a:srgbClr val="007DC4"/>
    <a:srgbClr val="1B566F"/>
    <a:srgbClr val="00689C"/>
    <a:srgbClr val="072B42"/>
    <a:srgbClr val="19536B"/>
    <a:srgbClr val="0399E6"/>
    <a:srgbClr val="00CCFF"/>
    <a:srgbClr val="002643"/>
    <a:srgbClr val="001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E6E2EA-9885-345B-9C5F-A9BA7694A2C4}" v="1707" dt="2025-11-06T20:26:14.646"/>
    <p1510:client id="{98CFED9D-6E01-EC98-8627-86065DAE0B83}" v="51" dt="2025-11-06T18:38:49.844"/>
    <p1510:client id="{9D396A5C-28C9-FACE-E357-15AD2E590FA5}" v="3176" dt="2025-11-06T20:16:24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38" y="120"/>
      </p:cViewPr>
      <p:guideLst>
        <p:guide orient="horz" pos="2160"/>
        <p:guide pos="7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an Lins" userId="ad39370c-babc-4451-93f7-a6ca0e5ec281" providerId="ADAL" clId="{724F270E-D1F4-496A-A570-9B17E7A7E3FC}"/>
    <pc:docChg chg="modSld">
      <pc:chgData name="Renan Lins" userId="ad39370c-babc-4451-93f7-a6ca0e5ec281" providerId="ADAL" clId="{724F270E-D1F4-496A-A570-9B17E7A7E3FC}" dt="2025-11-07T14:03:09.816" v="9" actId="20577"/>
      <pc:docMkLst>
        <pc:docMk/>
      </pc:docMkLst>
      <pc:sldChg chg="modSp mod">
        <pc:chgData name="Renan Lins" userId="ad39370c-babc-4451-93f7-a6ca0e5ec281" providerId="ADAL" clId="{724F270E-D1F4-496A-A570-9B17E7A7E3FC}" dt="2025-11-07T14:03:03.733" v="7" actId="20577"/>
        <pc:sldMkLst>
          <pc:docMk/>
          <pc:sldMk cId="499031079" sldId="312"/>
        </pc:sldMkLst>
        <pc:spChg chg="mod">
          <ac:chgData name="Renan Lins" userId="ad39370c-babc-4451-93f7-a6ca0e5ec281" providerId="ADAL" clId="{724F270E-D1F4-496A-A570-9B17E7A7E3FC}" dt="2025-11-07T14:03:03.733" v="7" actId="20577"/>
          <ac:spMkLst>
            <pc:docMk/>
            <pc:sldMk cId="499031079" sldId="312"/>
            <ac:spMk id="11" creationId="{AB1BC409-84C8-3AAD-34F2-E514657600D0}"/>
          </ac:spMkLst>
        </pc:spChg>
      </pc:sldChg>
      <pc:sldChg chg="modSp mod">
        <pc:chgData name="Renan Lins" userId="ad39370c-babc-4451-93f7-a6ca0e5ec281" providerId="ADAL" clId="{724F270E-D1F4-496A-A570-9B17E7A7E3FC}" dt="2025-11-07T14:03:09.816" v="9" actId="20577"/>
        <pc:sldMkLst>
          <pc:docMk/>
          <pc:sldMk cId="3030518167" sldId="315"/>
        </pc:sldMkLst>
        <pc:spChg chg="mod">
          <ac:chgData name="Renan Lins" userId="ad39370c-babc-4451-93f7-a6ca0e5ec281" providerId="ADAL" clId="{724F270E-D1F4-496A-A570-9B17E7A7E3FC}" dt="2025-11-07T14:03:09.816" v="9" actId="20577"/>
          <ac:spMkLst>
            <pc:docMk/>
            <pc:sldMk cId="3030518167" sldId="315"/>
            <ac:spMk id="7" creationId="{ABB93E49-F635-4161-A0E0-154083F1214E}"/>
          </ac:spMkLst>
        </pc:spChg>
      </pc:sldChg>
      <pc:sldChg chg="modSp mod">
        <pc:chgData name="Renan Lins" userId="ad39370c-babc-4451-93f7-a6ca0e5ec281" providerId="ADAL" clId="{724F270E-D1F4-496A-A570-9B17E7A7E3FC}" dt="2025-11-07T14:00:34.889" v="4" actId="14100"/>
        <pc:sldMkLst>
          <pc:docMk/>
          <pc:sldMk cId="1961847101" sldId="327"/>
        </pc:sldMkLst>
        <pc:spChg chg="mod">
          <ac:chgData name="Renan Lins" userId="ad39370c-babc-4451-93f7-a6ca0e5ec281" providerId="ADAL" clId="{724F270E-D1F4-496A-A570-9B17E7A7E3FC}" dt="2025-11-07T14:00:34.889" v="4" actId="14100"/>
          <ac:spMkLst>
            <pc:docMk/>
            <pc:sldMk cId="1961847101" sldId="327"/>
            <ac:spMk id="14" creationId="{FCCBA030-0DDB-ABE0-AE40-DDEDA01D5929}"/>
          </ac:spMkLst>
        </pc:spChg>
      </pc:sldChg>
      <pc:sldChg chg="modSp mod">
        <pc:chgData name="Renan Lins" userId="ad39370c-babc-4451-93f7-a6ca0e5ec281" providerId="ADAL" clId="{724F270E-D1F4-496A-A570-9B17E7A7E3FC}" dt="2025-11-07T14:01:34.564" v="5" actId="20577"/>
        <pc:sldMkLst>
          <pc:docMk/>
          <pc:sldMk cId="2055724872" sldId="331"/>
        </pc:sldMkLst>
        <pc:spChg chg="mod">
          <ac:chgData name="Renan Lins" userId="ad39370c-babc-4451-93f7-a6ca0e5ec281" providerId="ADAL" clId="{724F270E-D1F4-496A-A570-9B17E7A7E3FC}" dt="2025-11-07T14:01:34.564" v="5" actId="20577"/>
          <ac:spMkLst>
            <pc:docMk/>
            <pc:sldMk cId="2055724872" sldId="331"/>
            <ac:spMk id="21" creationId="{6D14F0CB-44AC-41A7-8C20-9BFF809855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7CE0F-6465-4C5A-B8CB-E64E0505F13C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ED7EF-6DAC-478C-9459-8B0E31EE8C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303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ED7EF-6DAC-478C-9459-8B0E31EE8CA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69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407BB-0342-4148-B74C-C9A172821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C8610C-F372-40BD-B63D-2A61A1858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69C587-8890-4B81-9512-06A2C53DA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43925E-079F-4E41-8CBD-577DE55A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EF5395-1F00-4954-85C8-72E36030C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912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79204-304E-4193-A2B1-714C9A875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E55B575-1BAA-4182-A068-632A370B0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B3522D-BE60-4D33-B77D-4DBD16507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514B10-2463-4DC1-8B29-8B8882AD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F83405-2B8B-4C64-8DD3-AD19FA00F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65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544547-AC65-4CB0-B000-8BB56D952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404CFA-77EE-4926-82D5-4E457898B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652065-FC44-4335-8EE3-176CA8D85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9ADA47-01A8-4B67-961B-B1C36169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671A38-9463-464C-ACAC-8E83CC8DE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7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26A3F-36C0-4BDC-9200-92EC01C1B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9D378C-6489-482D-9481-E0597728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D84B0F-5CF3-4354-A658-DF1B1D76B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B72EEE-6F6B-4953-87B1-CC15BB1B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C486BB-022F-4CC0-888C-92660A04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76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44DD54-79BE-493D-9665-CBDC42A50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720BE4-511D-4748-8454-5B0CD82F6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BD0C48-33AD-4A72-A358-00FB01F0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C96B10-6F23-4EDB-90AD-CDC9AFCD2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77AAA3-DB3A-4301-AA7E-F67FC947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59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3A1F2-1405-4971-B35D-F2552F9C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B0B396-2D44-4063-A2D5-081EF073A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75B4E3F-AF7D-4B3C-BBCC-DBCDDCC0A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058B80-6CAC-4B20-A0F0-557B15541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4819F8-A431-4DE6-AFAE-D62716A9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178DFA-F193-46C5-8A53-8421CFE6C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19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DCCBB-1383-41A3-BDB2-73D9FD88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BC00CA-1750-47B5-A341-104EBA853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21393BE-58FF-4D43-913A-6F613DC48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C933FA9-DA1D-4F7D-8F11-61DE12FC5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7E2A080-DB80-49B5-BDEF-2B49AA77ED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E48A6F2-3829-4AD6-A4F0-BA341AD37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BBF5282-890C-4916-BD0E-461B2B129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E596864-BADF-4E37-B8ED-09344783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156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C5B45-B910-4E37-9C7E-7D3A781B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490BDDF-9B84-4ABA-8382-554A6A78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552980E-560E-4B54-915E-CAF73172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A9813C6-56D1-47A0-AD02-B030C8C8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062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D90D818-8B19-409A-93BC-F2703ECC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8CCA313-54DD-4396-BC37-D95B6A1E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760ED3-96EC-4D7B-9AB1-D767FAEE2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058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FC9218-7C5A-4C4B-81D7-BF1F088E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289A21-CCF8-4CAD-9C58-07EE96B5D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FA3089-6A74-47A1-8B3C-9BD55FF99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21844C-1DAD-4E96-8307-A88E69C98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5BC934-0AF4-4357-AE81-F15EA73D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D7D703C-A87B-4C49-8FBE-3B71BD19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47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34C42-46DD-4701-BF3C-A24454B3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54CF802-6EC1-4040-902F-837235364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1EDA096-B7EC-4DF7-9C14-1F117C270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EA7FDB-9833-4F32-A87F-00BE8589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B5AFB1E-6F95-43DB-BE7B-42D5DB72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26CB63-53B9-46E6-98EC-5B8ABDE5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82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C3C92B1-DA2A-4288-BED5-9C065CD1C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F3671F-6C60-4206-8D39-698F95A50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1E3246-178E-473C-804E-71F095756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E8679-689E-4F17-846B-D13ED1D7E152}" type="datetimeFigureOut">
              <a:rPr lang="pt-BR" smtClean="0"/>
              <a:t>07/11/2025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C4B74A-CAFB-4E17-875A-C439071CB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302BF7-0D9F-41B6-BF36-54516AEA6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75609-17B2-4F03-9492-B4422D1CF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78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2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microsoft.com/office/2007/relationships/hdphoto" Target="../media/hdphoto1.wdp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4ABA416-8ACF-68FA-9E59-FD4FF84B0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5744E4E-A5AA-48D3-B57A-A359A13B68E9}"/>
              </a:ext>
            </a:extLst>
          </p:cNvPr>
          <p:cNvSpPr txBox="1"/>
          <p:nvPr/>
        </p:nvSpPr>
        <p:spPr>
          <a:xfrm>
            <a:off x="775995" y="2416933"/>
            <a:ext cx="7649729" cy="20159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pt-BR" sz="5500" dirty="0" err="1">
                <a:solidFill>
                  <a:schemeClr val="bg1"/>
                </a:solidFill>
                <a:latin typeface="Naste SemBd" pitchFamily="2" charset="0"/>
              </a:rPr>
              <a:t>One</a:t>
            </a:r>
            <a:r>
              <a:rPr lang="pt-BR" sz="5500" dirty="0">
                <a:solidFill>
                  <a:schemeClr val="bg1"/>
                </a:solidFill>
                <a:latin typeface="Naste SemBd" pitchFamily="2" charset="0"/>
              </a:rPr>
              <a:t> Platform,</a:t>
            </a:r>
            <a:endParaRPr lang="pt-BR" sz="5500" dirty="0">
              <a:solidFill>
                <a:schemeClr val="bg1"/>
              </a:solidFill>
              <a:latin typeface="Naste SemBd" pitchFamily="2" charset="0"/>
              <a:ea typeface="Calibri" panose="020F0502020204030204"/>
              <a:cs typeface="Calibri" panose="020F0502020204030204"/>
            </a:endParaRPr>
          </a:p>
          <a:p>
            <a:pPr>
              <a:lnSpc>
                <a:spcPts val="5000"/>
              </a:lnSpc>
            </a:pPr>
            <a:r>
              <a:rPr lang="pt-BR" sz="5500" dirty="0" err="1">
                <a:solidFill>
                  <a:srgbClr val="0BD1FF"/>
                </a:solidFill>
                <a:latin typeface="Naste SemBd" pitchFamily="2" charset="0"/>
              </a:rPr>
              <a:t>Everything</a:t>
            </a:r>
            <a:endParaRPr lang="pt-BR" sz="5500" dirty="0">
              <a:solidFill>
                <a:srgbClr val="0BD1FF"/>
              </a:solidFill>
              <a:latin typeface="Naste SemBd" pitchFamily="2" charset="0"/>
            </a:endParaRPr>
          </a:p>
          <a:p>
            <a:pPr>
              <a:lnSpc>
                <a:spcPts val="5000"/>
              </a:lnSpc>
            </a:pPr>
            <a:r>
              <a:rPr lang="pt-BR" sz="5500" dirty="0" err="1">
                <a:solidFill>
                  <a:srgbClr val="0BD1FF"/>
                </a:solidFill>
                <a:latin typeface="Naste SemBd" pitchFamily="2" charset="0"/>
              </a:rPr>
              <a:t>Managed</a:t>
            </a:r>
            <a:endParaRPr lang="pt-BR" sz="5500" dirty="0">
              <a:solidFill>
                <a:srgbClr val="0BD1FF"/>
              </a:solidFill>
              <a:latin typeface="Naste SemBd" pitchFamily="2" charset="0"/>
            </a:endParaRPr>
          </a:p>
        </p:txBody>
      </p:sp>
      <p:pic>
        <p:nvPicPr>
          <p:cNvPr id="10" name="Imagem 9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282301BB-2B22-4C9A-B1E6-2EF255D25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56" y="1042419"/>
            <a:ext cx="2311257" cy="57325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8BA37B-229B-84F0-3F9C-AE96F95AC7BD}"/>
              </a:ext>
            </a:extLst>
          </p:cNvPr>
          <p:cNvSpPr txBox="1"/>
          <p:nvPr/>
        </p:nvSpPr>
        <p:spPr>
          <a:xfrm>
            <a:off x="798740" y="4428541"/>
            <a:ext cx="764972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spc="-150" dirty="0">
                <a:solidFill>
                  <a:srgbClr val="FFFFFF"/>
                </a:solidFill>
                <a:latin typeface="Naste" panose="02000000000000000000" pitchFamily="2" charset="0"/>
              </a:rPr>
              <a:t>Um único agente</a:t>
            </a:r>
            <a:endParaRPr lang="pt-BR" sz="2800" spc="-150" dirty="0">
              <a:latin typeface="Nas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94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D770CEA4-BCAC-D39E-2A7A-56587B240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8D5E7491-5A3A-9925-E2B0-0763F08E2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4" y="330901"/>
            <a:ext cx="1680040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36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CF64FD54-A416-26E0-E2AD-1A19A17F5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593EE53-E801-19FA-4344-978849B27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37" y="2684239"/>
            <a:ext cx="2955702" cy="1167551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C8292FBF-C64A-CE52-491A-1D655B0D206F}"/>
              </a:ext>
            </a:extLst>
          </p:cNvPr>
          <p:cNvCxnSpPr/>
          <p:nvPr/>
        </p:nvCxnSpPr>
        <p:spPr>
          <a:xfrm flipV="1">
            <a:off x="2449300" y="1697276"/>
            <a:ext cx="562723" cy="1008791"/>
          </a:xfrm>
          <a:prstGeom prst="straightConnector1">
            <a:avLst/>
          </a:prstGeom>
          <a:ln w="12700">
            <a:solidFill>
              <a:srgbClr val="0B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34557733-418D-1DCF-0D96-71BFEA762DBB}"/>
              </a:ext>
            </a:extLst>
          </p:cNvPr>
          <p:cNvSpPr/>
          <p:nvPr/>
        </p:nvSpPr>
        <p:spPr>
          <a:xfrm>
            <a:off x="2416184" y="2632730"/>
            <a:ext cx="97200" cy="96761"/>
          </a:xfrm>
          <a:prstGeom prst="ellipse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888E9AC-7CB3-7211-26D7-5045ACA58D67}"/>
              </a:ext>
            </a:extLst>
          </p:cNvPr>
          <p:cNvSpPr/>
          <p:nvPr/>
        </p:nvSpPr>
        <p:spPr>
          <a:xfrm>
            <a:off x="3010243" y="1637057"/>
            <a:ext cx="1190834" cy="155396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65E23F9-3274-8BA7-8DB8-3BCFD8D32F68}"/>
              </a:ext>
            </a:extLst>
          </p:cNvPr>
          <p:cNvSpPr txBox="1"/>
          <p:nvPr/>
        </p:nvSpPr>
        <p:spPr>
          <a:xfrm>
            <a:off x="1112268" y="3228191"/>
            <a:ext cx="256430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Gerenciamento multicamadas por territórios, filiais, departamentos, secretarias, organizações militares, entre outros.</a:t>
            </a:r>
            <a:endParaRPr lang="pt-BR" dirty="0">
              <a:latin typeface="Naste Light" panose="02000000000000000000" pitchFamily="2" charset="0"/>
              <a:ea typeface="+mn-lt"/>
              <a:cs typeface="+mn-lt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B78E481-9983-697C-2A4C-BFC97F8E15DB}"/>
              </a:ext>
            </a:extLst>
          </p:cNvPr>
          <p:cNvSpPr txBox="1"/>
          <p:nvPr/>
        </p:nvSpPr>
        <p:spPr>
          <a:xfrm>
            <a:off x="1456185" y="2890884"/>
            <a:ext cx="256430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GERÊNCIA POR TERRITÓRIO</a:t>
            </a:r>
            <a:endParaRPr lang="pt-BR" sz="1100" dirty="0">
              <a:solidFill>
                <a:srgbClr val="007DC4"/>
              </a:solidFill>
              <a:latin typeface="Naste Med" pitchFamily="2" charset="0"/>
            </a:endParaRPr>
          </a:p>
        </p:txBody>
      </p:sp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BCB8DFB1-60FA-B00C-87B9-F26CFC058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835" y="2895919"/>
            <a:ext cx="251673" cy="251541"/>
          </a:xfrm>
          <a:prstGeom prst="rect">
            <a:avLst/>
          </a:prstGeom>
        </p:spPr>
      </p:pic>
      <p:pic>
        <p:nvPicPr>
          <p:cNvPr id="19" name="Imagem 18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2B0EA593-90E7-BAD5-F9AD-DD3910C8F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4" y="330901"/>
            <a:ext cx="1680040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67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B9F12-0CB5-E62E-61D9-DDCFCB146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B7C7C408-2C16-7B99-B5AC-FF8618757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Forma&#10;&#10;O conteúdo gerado por IA pode estar incorreto.">
            <a:extLst>
              <a:ext uri="{FF2B5EF4-FFF2-40B4-BE49-F238E27FC236}">
                <a16:creationId xmlns:a16="http://schemas.microsoft.com/office/drawing/2014/main" id="{FCDB9795-4F5C-D5FF-064E-AD8F7704E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907" y="2672080"/>
            <a:ext cx="3071546" cy="2225040"/>
          </a:xfrm>
          <a:prstGeom prst="rect">
            <a:avLst/>
          </a:prstGeom>
        </p:spPr>
      </p:pic>
      <p:pic>
        <p:nvPicPr>
          <p:cNvPr id="5" name="Imagem 4" descr="Forma, Quadrado&#10;&#10;O conteúdo gerado por IA pode estar incorreto.">
            <a:extLst>
              <a:ext uri="{FF2B5EF4-FFF2-40B4-BE49-F238E27FC236}">
                <a16:creationId xmlns:a16="http://schemas.microsoft.com/office/drawing/2014/main" id="{7B58105F-FD6F-EE7D-7866-C4E2BE367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26" y="2672080"/>
            <a:ext cx="3130827" cy="2997200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969AD50C-48B0-A0CB-0A5B-D71883F804F5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2481039" y="2237880"/>
            <a:ext cx="575039" cy="433891"/>
          </a:xfrm>
          <a:prstGeom prst="straightConnector1">
            <a:avLst/>
          </a:prstGeom>
          <a:ln w="12700">
            <a:solidFill>
              <a:srgbClr val="0B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3932263B-1CC2-A466-21A9-350CFF40B656}"/>
              </a:ext>
            </a:extLst>
          </p:cNvPr>
          <p:cNvSpPr/>
          <p:nvPr/>
        </p:nvSpPr>
        <p:spPr>
          <a:xfrm>
            <a:off x="2426942" y="2632730"/>
            <a:ext cx="97200" cy="96761"/>
          </a:xfrm>
          <a:prstGeom prst="ellipse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9C2BC8D-7EAE-3247-F4E8-4E709BED9346}"/>
              </a:ext>
            </a:extLst>
          </p:cNvPr>
          <p:cNvSpPr/>
          <p:nvPr/>
        </p:nvSpPr>
        <p:spPr>
          <a:xfrm>
            <a:off x="3056078" y="2119542"/>
            <a:ext cx="4533474" cy="236676"/>
          </a:xfrm>
          <a:prstGeom prst="roundRect">
            <a:avLst>
              <a:gd name="adj" fmla="val 36396"/>
            </a:avLst>
          </a:prstGeom>
          <a:noFill/>
          <a:ln w="1270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48388976-2418-6211-A1D2-07C0363C93BD}"/>
              </a:ext>
            </a:extLst>
          </p:cNvPr>
          <p:cNvCxnSpPr>
            <a:cxnSpLocks/>
          </p:cNvCxnSpPr>
          <p:nvPr/>
        </p:nvCxnSpPr>
        <p:spPr>
          <a:xfrm flipH="1" flipV="1">
            <a:off x="7589552" y="2242969"/>
            <a:ext cx="1758716" cy="425684"/>
          </a:xfrm>
          <a:prstGeom prst="straightConnector1">
            <a:avLst/>
          </a:prstGeom>
          <a:ln w="12700">
            <a:solidFill>
              <a:srgbClr val="0B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0654895A-D790-BFD4-9A17-D96499F1AF90}"/>
              </a:ext>
            </a:extLst>
          </p:cNvPr>
          <p:cNvSpPr/>
          <p:nvPr/>
        </p:nvSpPr>
        <p:spPr>
          <a:xfrm>
            <a:off x="9334546" y="2632730"/>
            <a:ext cx="97200" cy="96761"/>
          </a:xfrm>
          <a:prstGeom prst="ellipse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53F5F5F-D51C-0F74-B82F-C685CC2259E6}"/>
              </a:ext>
            </a:extLst>
          </p:cNvPr>
          <p:cNvSpPr txBox="1"/>
          <p:nvPr/>
        </p:nvSpPr>
        <p:spPr>
          <a:xfrm>
            <a:off x="1002475" y="3245463"/>
            <a:ext cx="287840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Captura de tela automática para auditoria de comportamento e incidentes em tempo real;</a:t>
            </a:r>
            <a:endParaRPr lang="pt-BR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Inserção de marca d’água em capturas e vídeos para rastreabilidade e prevenção de vazamentos;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DLP – varredura de arquivos e identificação do acesso à dados sensíveis para proteção contínua;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Monitoramento de produtividade e análise de tempo ocioso da equipe;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Configuração centralizada de alertas e notificações em tempo real (web e mobile);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Detecção de senhas expostas na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dark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 web;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Bloqueio remoto de dispositivos com ou sem senha para desbloqueio e mensagem ao usuário;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Notificação e compliance com a distribuição simplificada de documentos e confirmações de leitura;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Monitoramento de logs de eventos do Windows em tempo real.</a:t>
            </a:r>
            <a:endParaRPr lang="pt-BR" dirty="0">
              <a:latin typeface="Naste Light" panose="02000000000000000000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9FBD3F5-AD95-AF23-4BAF-9231248C3812}"/>
              </a:ext>
            </a:extLst>
          </p:cNvPr>
          <p:cNvSpPr txBox="1"/>
          <p:nvPr/>
        </p:nvSpPr>
        <p:spPr>
          <a:xfrm>
            <a:off x="1296319" y="2873896"/>
            <a:ext cx="230291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BARRA DE ATALHOS</a:t>
            </a:r>
            <a:endParaRPr lang="pt-BR" sz="1100" dirty="0">
              <a:solidFill>
                <a:srgbClr val="007DC4"/>
              </a:solidFill>
              <a:latin typeface="Naste Med" pitchFamily="2" charset="0"/>
            </a:endParaRPr>
          </a:p>
        </p:txBody>
      </p:sp>
      <p:pic>
        <p:nvPicPr>
          <p:cNvPr id="19" name="Imagem 18" descr="Ícone&#10;&#10;O conteúdo gerado por IA pode estar incorreto.">
            <a:extLst>
              <a:ext uri="{FF2B5EF4-FFF2-40B4-BE49-F238E27FC236}">
                <a16:creationId xmlns:a16="http://schemas.microsoft.com/office/drawing/2014/main" id="{6A7D0CE2-E730-E803-E2E9-1F420B85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84" y="2865120"/>
            <a:ext cx="264160" cy="27432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3AE461B7-B26F-01F5-741A-D602AF139E08}"/>
              </a:ext>
            </a:extLst>
          </p:cNvPr>
          <p:cNvSpPr txBox="1"/>
          <p:nvPr/>
        </p:nvSpPr>
        <p:spPr>
          <a:xfrm>
            <a:off x="8317675" y="3245462"/>
            <a:ext cx="287185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Gerenciamento de patches do sistema operacional e produtos Microsoft;</a:t>
            </a:r>
            <a:endParaRPr lang="pt-BR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Execução de scripts automatizados para reduzir tarefas repetitivas;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Centralização de atualizações e comandos de rede para EDR e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Endpoint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Control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Monitoramento via SNMP de impressoras, roteadores,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access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 points e demais;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Discovery automatizado de dispositivos;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Painel que centraliza a gestão e proteção dos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endpoints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, como a saúde, vulnerabilidades e demais.</a:t>
            </a:r>
            <a:endParaRPr lang="pt-BR" dirty="0">
              <a:latin typeface="Naste Light" panose="02000000000000000000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C036E3F-EE8F-1E5B-0C31-6020A2F07329}"/>
              </a:ext>
            </a:extLst>
          </p:cNvPr>
          <p:cNvSpPr txBox="1"/>
          <p:nvPr/>
        </p:nvSpPr>
        <p:spPr>
          <a:xfrm>
            <a:off x="8601994" y="2873896"/>
            <a:ext cx="230291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BARRA DE ATALHOS</a:t>
            </a:r>
            <a:endParaRPr lang="pt-BR" sz="1100" dirty="0">
              <a:solidFill>
                <a:srgbClr val="007DC4"/>
              </a:solidFill>
              <a:latin typeface="Naste Med" pitchFamily="2" charset="0"/>
            </a:endParaRPr>
          </a:p>
        </p:txBody>
      </p:sp>
      <p:pic>
        <p:nvPicPr>
          <p:cNvPr id="22" name="Imagem 21" descr="Ícone&#10;&#10;O conteúdo gerado por IA pode estar incorreto.">
            <a:extLst>
              <a:ext uri="{FF2B5EF4-FFF2-40B4-BE49-F238E27FC236}">
                <a16:creationId xmlns:a16="http://schemas.microsoft.com/office/drawing/2014/main" id="{1540BA35-17AE-E96C-654A-C8CCD1C3F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384" y="2865120"/>
            <a:ext cx="264160" cy="274320"/>
          </a:xfrm>
          <a:prstGeom prst="rect">
            <a:avLst/>
          </a:prstGeom>
        </p:spPr>
      </p:pic>
      <p:pic>
        <p:nvPicPr>
          <p:cNvPr id="24" name="Imagem 23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68445F7A-FB9A-2C2B-1769-1152CBD4F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4" y="330901"/>
            <a:ext cx="1680040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53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41D45E2C-A018-9C41-EDA4-3C11457D7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A899EE-5DDA-15CB-7ABB-15C14B86F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3317048"/>
            <a:ext cx="2968313" cy="150106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7D24E128-4753-8FBC-6B0C-642BAF17D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4" y="330901"/>
            <a:ext cx="1680040" cy="416754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7C027093-EB70-148F-DFD8-250F9CCC2FBF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2316813" y="1894056"/>
            <a:ext cx="773433" cy="1421072"/>
          </a:xfrm>
          <a:prstGeom prst="straightConnector1">
            <a:avLst/>
          </a:prstGeom>
          <a:ln w="12700">
            <a:solidFill>
              <a:srgbClr val="0B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D4982116-D48D-3C58-C737-B09360EF9AC5}"/>
              </a:ext>
            </a:extLst>
          </p:cNvPr>
          <p:cNvSpPr/>
          <p:nvPr/>
        </p:nvSpPr>
        <p:spPr>
          <a:xfrm>
            <a:off x="2258336" y="3281056"/>
            <a:ext cx="97200" cy="96761"/>
          </a:xfrm>
          <a:prstGeom prst="ellipse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EF1A732-E4EC-7AD4-6298-94C00C3D2F79}"/>
              </a:ext>
            </a:extLst>
          </p:cNvPr>
          <p:cNvSpPr/>
          <p:nvPr/>
        </p:nvSpPr>
        <p:spPr>
          <a:xfrm>
            <a:off x="3090246" y="1816358"/>
            <a:ext cx="721107" cy="155396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>
              <a:solidFill>
                <a:srgbClr val="0BD1FF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C2085E1-71C8-BA36-F3E8-20DE85B908F4}"/>
              </a:ext>
            </a:extLst>
          </p:cNvPr>
          <p:cNvSpPr txBox="1"/>
          <p:nvPr/>
        </p:nvSpPr>
        <p:spPr>
          <a:xfrm>
            <a:off x="965444" y="3850734"/>
            <a:ext cx="282771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Alertas unificados;</a:t>
            </a:r>
            <a:endParaRPr lang="pt-BR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Função NOC/SOC;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Central de alertas no celular via App Android e iOS;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Categorização dos alertas entre informações, atenção e crítico;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Relatórios executivos por e-mail.</a:t>
            </a:r>
            <a:endParaRPr lang="pt-BR" dirty="0">
              <a:latin typeface="Naste Light" panose="02000000000000000000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E41DFD5-58BD-648C-A96B-15D1A82E5053}"/>
              </a:ext>
            </a:extLst>
          </p:cNvPr>
          <p:cNvSpPr txBox="1"/>
          <p:nvPr/>
        </p:nvSpPr>
        <p:spPr>
          <a:xfrm>
            <a:off x="1271083" y="3505315"/>
            <a:ext cx="230291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CENTRAL DE ALERTAS</a:t>
            </a:r>
            <a:endParaRPr lang="pt-BR" sz="1100" dirty="0">
              <a:solidFill>
                <a:srgbClr val="007DC4"/>
              </a:solidFill>
              <a:latin typeface="Naste Med" pitchFamily="2" charset="0"/>
            </a:endParaRPr>
          </a:p>
        </p:txBody>
      </p:sp>
      <p:pic>
        <p:nvPicPr>
          <p:cNvPr id="19" name="Imagem 18" descr="Ícone&#10;&#10;O conteúdo gerado por IA pode estar incorreto.">
            <a:extLst>
              <a:ext uri="{FF2B5EF4-FFF2-40B4-BE49-F238E27FC236}">
                <a16:creationId xmlns:a16="http://schemas.microsoft.com/office/drawing/2014/main" id="{F927352C-88A7-2204-A683-B1603CB09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98" y="3522117"/>
            <a:ext cx="250468" cy="25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85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5CF3C4C1-18DC-56BB-519C-036AC8DF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Forma&#10;&#10;O conteúdo gerado por IA pode estar incorreto.">
            <a:extLst>
              <a:ext uri="{FF2B5EF4-FFF2-40B4-BE49-F238E27FC236}">
                <a16:creationId xmlns:a16="http://schemas.microsoft.com/office/drawing/2014/main" id="{5D11FCF9-C98B-2F7E-5EE7-5F24F86B9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32" y="3298668"/>
            <a:ext cx="2956909" cy="17631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455A162-8E03-822D-99F5-EB2CCD3B9EFE}"/>
              </a:ext>
            </a:extLst>
          </p:cNvPr>
          <p:cNvSpPr txBox="1"/>
          <p:nvPr/>
        </p:nvSpPr>
        <p:spPr>
          <a:xfrm>
            <a:off x="1119641" y="3852621"/>
            <a:ext cx="269178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Análise de risco do seu site/aplicação web (incluindo vírus e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backdoors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);</a:t>
            </a:r>
            <a:endParaRPr lang="pt-BR" sz="800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Monitoramento do certificado SSL,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blacklists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, status do site;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Monitoramento de componentes desatualizados, CMS, aplicação,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etc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Identificação de infecção por artefatos maliciosos;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Análise e diagnóstico DNS, domínios, etc.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804CED4-078D-F89D-B6A3-CB6A1C8192F2}"/>
              </a:ext>
            </a:extLst>
          </p:cNvPr>
          <p:cNvSpPr txBox="1"/>
          <p:nvPr/>
        </p:nvSpPr>
        <p:spPr>
          <a:xfrm>
            <a:off x="1509135" y="3489479"/>
            <a:ext cx="2563108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PROTEÇÃO PARA WEBSITES</a:t>
            </a:r>
            <a:endParaRPr lang="pt-BR" sz="1100" dirty="0">
              <a:solidFill>
                <a:srgbClr val="007DC4"/>
              </a:solidFill>
              <a:latin typeface="Naste Med" pitchFamily="2" charset="0"/>
              <a:ea typeface="Calibri"/>
              <a:cs typeface="Calibri"/>
            </a:endParaRPr>
          </a:p>
        </p:txBody>
      </p:sp>
      <p:pic>
        <p:nvPicPr>
          <p:cNvPr id="11" name="Imagem 10" descr="Ícone&#10;&#10;O conteúdo gerado por IA pode estar incorreto.">
            <a:extLst>
              <a:ext uri="{FF2B5EF4-FFF2-40B4-BE49-F238E27FC236}">
                <a16:creationId xmlns:a16="http://schemas.microsoft.com/office/drawing/2014/main" id="{504A64C3-C889-795E-D68F-53D8B12FB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731" y="3489848"/>
            <a:ext cx="295812" cy="256639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2143285C-C3AA-1DA3-CACE-D96D27DB215A}"/>
              </a:ext>
            </a:extLst>
          </p:cNvPr>
          <p:cNvCxnSpPr>
            <a:cxnSpLocks/>
          </p:cNvCxnSpPr>
          <p:nvPr/>
        </p:nvCxnSpPr>
        <p:spPr>
          <a:xfrm flipV="1">
            <a:off x="2457899" y="2569296"/>
            <a:ext cx="722865" cy="745236"/>
          </a:xfrm>
          <a:prstGeom prst="straightConnector1">
            <a:avLst/>
          </a:prstGeom>
          <a:ln w="12700">
            <a:solidFill>
              <a:srgbClr val="0B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7DCEA296-B0DE-92A3-689C-F326066545B5}"/>
              </a:ext>
            </a:extLst>
          </p:cNvPr>
          <p:cNvSpPr/>
          <p:nvPr/>
        </p:nvSpPr>
        <p:spPr>
          <a:xfrm>
            <a:off x="2422744" y="3255209"/>
            <a:ext cx="97200" cy="96761"/>
          </a:xfrm>
          <a:prstGeom prst="ellipse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5CECB9CB-D0F5-9032-EC20-585095C8E34B}"/>
              </a:ext>
            </a:extLst>
          </p:cNvPr>
          <p:cNvSpPr/>
          <p:nvPr/>
        </p:nvSpPr>
        <p:spPr>
          <a:xfrm>
            <a:off x="3180764" y="2492086"/>
            <a:ext cx="695619" cy="144664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/>
          </a:p>
        </p:txBody>
      </p:sp>
      <p:pic>
        <p:nvPicPr>
          <p:cNvPr id="19" name="Imagem 18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6634C34B-5A29-4EFF-09E0-3EBEA326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4" y="330901"/>
            <a:ext cx="1680040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56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CE972DA9-FF52-FD9D-DE7F-75AA23D12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E985B74-F4D7-3E8C-5E17-5CC22ED6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87" y="910174"/>
            <a:ext cx="3143118" cy="1807201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A9869641-0D79-BA1D-7715-7CBC091C87C1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2425702" y="2692055"/>
            <a:ext cx="672855" cy="1140568"/>
          </a:xfrm>
          <a:prstGeom prst="straightConnector1">
            <a:avLst/>
          </a:prstGeom>
          <a:ln w="12700">
            <a:solidFill>
              <a:srgbClr val="0B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CF3542B1-8FA4-FA6E-16DB-D5B91116EECA}"/>
              </a:ext>
            </a:extLst>
          </p:cNvPr>
          <p:cNvSpPr/>
          <p:nvPr/>
        </p:nvSpPr>
        <p:spPr>
          <a:xfrm>
            <a:off x="2389177" y="2664927"/>
            <a:ext cx="97200" cy="96761"/>
          </a:xfrm>
          <a:prstGeom prst="ellipse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0D1BFA7-3122-006E-AE49-2F9E31EF6785}"/>
              </a:ext>
            </a:extLst>
          </p:cNvPr>
          <p:cNvSpPr/>
          <p:nvPr/>
        </p:nvSpPr>
        <p:spPr>
          <a:xfrm>
            <a:off x="3098557" y="3760291"/>
            <a:ext cx="707969" cy="144664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36AAEA-A7A8-79C8-EEF6-5C94F505F539}"/>
              </a:ext>
            </a:extLst>
          </p:cNvPr>
          <p:cNvSpPr txBox="1"/>
          <p:nvPr/>
        </p:nvSpPr>
        <p:spPr>
          <a:xfrm>
            <a:off x="1018690" y="1452580"/>
            <a:ext cx="281384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Análise de risco de backup, incluindo aviso de possível infecção por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ransomware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;</a:t>
            </a:r>
            <a:endParaRPr lang="pt-BR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Uso de criptografia avançada;</a:t>
            </a:r>
            <a:endParaRPr lang="pt-BR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Monitoramento de status de backup;</a:t>
            </a:r>
            <a:endParaRPr lang="pt-BR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Identificação de problemas no backup;</a:t>
            </a:r>
            <a:endParaRPr lang="pt-BR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Backup de ambiente virtualizado e bancos de dados;</a:t>
            </a:r>
            <a:endParaRPr lang="pt-BR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Estrutura de nuvem em alta performance (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backbone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 em gigabits).</a:t>
            </a:r>
            <a:endParaRPr lang="pt-BR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E87688A-84F5-D71A-2C34-E470E90E9B73}"/>
              </a:ext>
            </a:extLst>
          </p:cNvPr>
          <p:cNvSpPr txBox="1"/>
          <p:nvPr/>
        </p:nvSpPr>
        <p:spPr>
          <a:xfrm>
            <a:off x="1377214" y="1093843"/>
            <a:ext cx="230291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BACKUPS EM NUVEM</a:t>
            </a:r>
            <a:endParaRPr lang="pt-BR" sz="1100" dirty="0">
              <a:solidFill>
                <a:srgbClr val="007DC4"/>
              </a:solidFill>
              <a:latin typeface="Naste Med" pitchFamily="2" charset="0"/>
              <a:ea typeface="Calibri"/>
              <a:cs typeface="Calibri"/>
            </a:endParaRPr>
          </a:p>
        </p:txBody>
      </p:sp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B29EDF53-5EEB-D213-50D7-033DA8739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71" y="1075065"/>
            <a:ext cx="251675" cy="299167"/>
          </a:xfrm>
          <a:prstGeom prst="rect">
            <a:avLst/>
          </a:prstGeom>
        </p:spPr>
      </p:pic>
      <p:pic>
        <p:nvPicPr>
          <p:cNvPr id="19" name="Imagem 18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4825D5C0-38F3-FB77-CCF6-5044F0289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4" y="330901"/>
            <a:ext cx="1680040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57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BBBD4F25-98EE-16A0-07DD-1D4E758B7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4D20793-24C6-2F4F-3FFE-65C8CAD32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29" y="2992862"/>
            <a:ext cx="3687097" cy="206357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203C727-E332-B753-682E-9E666EE628FF}"/>
              </a:ext>
            </a:extLst>
          </p:cNvPr>
          <p:cNvSpPr txBox="1"/>
          <p:nvPr/>
        </p:nvSpPr>
        <p:spPr>
          <a:xfrm>
            <a:off x="1045900" y="3552114"/>
            <a:ext cx="343055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Análise de vazamento de senhas na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Dark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 Web;</a:t>
            </a:r>
            <a:endParaRPr lang="pt-BR" sz="800" dirty="0">
              <a:latin typeface="Naste Light" panose="02000000000000000000" pitchFamily="2" charset="0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Análise de risco, configurações e monitoramento de funcionamento do serviço de e-mail;</a:t>
            </a: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Anti-ransomware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,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antispam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, antiphishing e antivírus para e-mail;</a:t>
            </a: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Prevenção contra vazamento de dados;</a:t>
            </a: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Monitoramento de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blacklists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Análise e diagnóstico de configuração DNS;</a:t>
            </a: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Gestão de vários domínios simultâneos;</a:t>
            </a: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Segurança de e-mail para plataformas como Google,</a:t>
            </a: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Office 365 e outros.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20B3906-E37F-C09B-1109-87131E53748B}"/>
              </a:ext>
            </a:extLst>
          </p:cNvPr>
          <p:cNvSpPr txBox="1"/>
          <p:nvPr/>
        </p:nvSpPr>
        <p:spPr>
          <a:xfrm>
            <a:off x="1362612" y="3180139"/>
            <a:ext cx="230291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SEGURANÇA PARA E-MAIL</a:t>
            </a:r>
            <a:endParaRPr lang="pt-BR" sz="1100" dirty="0">
              <a:solidFill>
                <a:srgbClr val="007DC4"/>
              </a:solidFill>
              <a:latin typeface="Naste Med" pitchFamily="2" charset="0"/>
              <a:ea typeface="Calibri"/>
              <a:cs typeface="Calibri"/>
            </a:endParaRPr>
          </a:p>
        </p:txBody>
      </p:sp>
      <p:pic>
        <p:nvPicPr>
          <p:cNvPr id="11" name="Imagem 10" descr="Ícone&#10;&#10;O conteúdo gerado por IA pode estar incorreto.">
            <a:extLst>
              <a:ext uri="{FF2B5EF4-FFF2-40B4-BE49-F238E27FC236}">
                <a16:creationId xmlns:a16="http://schemas.microsoft.com/office/drawing/2014/main" id="{C70A5E6F-1990-E1FE-1E5F-D8176C67F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281" y="3168538"/>
            <a:ext cx="231419" cy="284812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3C8E994-EDE5-425D-EF2E-4EB00E066168}"/>
              </a:ext>
            </a:extLst>
          </p:cNvPr>
          <p:cNvCxnSpPr>
            <a:cxnSpLocks/>
          </p:cNvCxnSpPr>
          <p:nvPr/>
        </p:nvCxnSpPr>
        <p:spPr>
          <a:xfrm flipV="1">
            <a:off x="2790603" y="2565075"/>
            <a:ext cx="2824385" cy="416754"/>
          </a:xfrm>
          <a:prstGeom prst="straightConnector1">
            <a:avLst/>
          </a:prstGeom>
          <a:ln w="12700">
            <a:solidFill>
              <a:srgbClr val="0B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97B1D5EA-7352-0D5A-DA66-3DD77AE110F4}"/>
              </a:ext>
            </a:extLst>
          </p:cNvPr>
          <p:cNvSpPr/>
          <p:nvPr/>
        </p:nvSpPr>
        <p:spPr>
          <a:xfrm>
            <a:off x="2722635" y="2945176"/>
            <a:ext cx="102809" cy="96761"/>
          </a:xfrm>
          <a:prstGeom prst="ellipse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0C8F7F24-11C4-F6E8-F70D-EC4CC85EC21A}"/>
              </a:ext>
            </a:extLst>
          </p:cNvPr>
          <p:cNvSpPr/>
          <p:nvPr/>
        </p:nvSpPr>
        <p:spPr>
          <a:xfrm>
            <a:off x="5614988" y="2490392"/>
            <a:ext cx="666750" cy="144664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/>
          </a:p>
        </p:txBody>
      </p:sp>
      <p:pic>
        <p:nvPicPr>
          <p:cNvPr id="19" name="Imagem 18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2A36288A-6431-8014-0839-F6A1DA033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4" y="330901"/>
            <a:ext cx="1680040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24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F2A50428-9E19-6E97-6DB8-897C2187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"/>
            <a:ext cx="12192000" cy="6858000"/>
          </a:xfrm>
          <a:prstGeom prst="rect">
            <a:avLst/>
          </a:prstGeom>
        </p:spPr>
      </p:pic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0D4B9061-D3EE-C6D2-981A-7CB34CFE894E}"/>
              </a:ext>
            </a:extLst>
          </p:cNvPr>
          <p:cNvSpPr/>
          <p:nvPr/>
        </p:nvSpPr>
        <p:spPr>
          <a:xfrm>
            <a:off x="707789" y="3385105"/>
            <a:ext cx="10732077" cy="2780564"/>
          </a:xfrm>
          <a:prstGeom prst="roundRect">
            <a:avLst>
              <a:gd name="adj" fmla="val 11181"/>
            </a:avLst>
          </a:prstGeom>
          <a:gradFill flip="none" rotWithShape="1">
            <a:gsLst>
              <a:gs pos="0">
                <a:srgbClr val="072B42">
                  <a:alpha val="64000"/>
                </a:srgbClr>
              </a:gs>
              <a:gs pos="50000">
                <a:srgbClr val="00689C">
                  <a:alpha val="52000"/>
                </a:srgbClr>
              </a:gs>
              <a:gs pos="100000">
                <a:srgbClr val="1B566F">
                  <a:alpha val="52000"/>
                </a:srgbClr>
              </a:gs>
            </a:gsLst>
            <a:lin ang="5400000" scaled="1"/>
            <a:tileRect/>
          </a:gradFill>
          <a:ln w="1905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dirty="0"/>
          </a:p>
        </p:txBody>
      </p:sp>
      <p:pic>
        <p:nvPicPr>
          <p:cNvPr id="35" name="Imagem 34" descr="Forma, Quadrado&#10;&#10;O conteúdo gerado por IA pode estar incorreto.">
            <a:extLst>
              <a:ext uri="{FF2B5EF4-FFF2-40B4-BE49-F238E27FC236}">
                <a16:creationId xmlns:a16="http://schemas.microsoft.com/office/drawing/2014/main" id="{FB31BF28-BA51-44D7-C8FB-3BE3F5992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53" y="3606800"/>
            <a:ext cx="2690734" cy="2357120"/>
          </a:xfrm>
          <a:prstGeom prst="rect">
            <a:avLst/>
          </a:prstGeom>
        </p:spPr>
      </p:pic>
      <p:pic>
        <p:nvPicPr>
          <p:cNvPr id="11" name="Imagem 10" descr="Forma, Quadrado&#10;&#10;O conteúdo gerado por IA pode estar incorreto.">
            <a:extLst>
              <a:ext uri="{FF2B5EF4-FFF2-40B4-BE49-F238E27FC236}">
                <a16:creationId xmlns:a16="http://schemas.microsoft.com/office/drawing/2014/main" id="{9808E973-7C22-F7FB-11E4-8BF664713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057" y="3606800"/>
            <a:ext cx="2339675" cy="2265680"/>
          </a:xfrm>
          <a:prstGeom prst="rect">
            <a:avLst/>
          </a:prstGeom>
        </p:spPr>
      </p:pic>
      <p:pic>
        <p:nvPicPr>
          <p:cNvPr id="12" name="Imagem 11" descr="Forma, Quadrado&#10;&#10;O conteúdo gerado por IA pode estar incorreto.">
            <a:extLst>
              <a:ext uri="{FF2B5EF4-FFF2-40B4-BE49-F238E27FC236}">
                <a16:creationId xmlns:a16="http://schemas.microsoft.com/office/drawing/2014/main" id="{8D188F96-F4F6-CC31-C332-F4B3F08CF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076" y="3606800"/>
            <a:ext cx="2735978" cy="2166983"/>
          </a:xfrm>
          <a:prstGeom prst="rect">
            <a:avLst/>
          </a:prstGeom>
        </p:spPr>
      </p:pic>
      <p:pic>
        <p:nvPicPr>
          <p:cNvPr id="13" name="Imagem 12" descr="Forma, Quadrado&#10;&#10;O conteúdo gerado por IA pode estar incorreto.">
            <a:extLst>
              <a:ext uri="{FF2B5EF4-FFF2-40B4-BE49-F238E27FC236}">
                <a16:creationId xmlns:a16="http://schemas.microsoft.com/office/drawing/2014/main" id="{C5EC6ACD-962A-0876-1702-95880B6A8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230" y="3610610"/>
            <a:ext cx="2283460" cy="200324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177C4E1-FF44-99C3-77F5-6748FD13E938}"/>
              </a:ext>
            </a:extLst>
          </p:cNvPr>
          <p:cNvSpPr txBox="1"/>
          <p:nvPr/>
        </p:nvSpPr>
        <p:spPr>
          <a:xfrm>
            <a:off x="1053275" y="4157144"/>
            <a:ext cx="2565170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Antivirus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 com gerenciamento centralizado,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anti-ransomware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, antiphishing, EDR,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etc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;</a:t>
            </a:r>
            <a:endParaRPr lang="pt-BR" sz="800" dirty="0">
              <a:latin typeface="Naste Light" panose="02000000000000000000" pitchFamily="2" charset="0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Proteção contra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ransomware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/sequestro de informações;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DLP (Data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Loss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Prevention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);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Proteção de captura de tela e gravação com marca d'água;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Bloqueio de sites por categoria;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Bloqueio de dispositivos de armazenamento externo;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Bloqueio de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Hotspot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Integração com dados do Windows Defender;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Gestão centralizada do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ClamAV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.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4EC9DDD-F01A-60E0-2F42-4CEBE1F24E10}"/>
              </a:ext>
            </a:extLst>
          </p:cNvPr>
          <p:cNvSpPr txBox="1"/>
          <p:nvPr/>
        </p:nvSpPr>
        <p:spPr>
          <a:xfrm>
            <a:off x="1468585" y="3775417"/>
            <a:ext cx="230291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SEGURANÇA E PROTEÇÃO</a:t>
            </a:r>
            <a:endParaRPr lang="pt-BR" sz="1100" dirty="0">
              <a:solidFill>
                <a:srgbClr val="007DC4"/>
              </a:solidFill>
              <a:latin typeface="Naste Med" pitchFamily="2" charset="0"/>
              <a:ea typeface="Calibri"/>
              <a:cs typeface="Calibri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B6E4C6-53F7-C502-D158-ADCBCA7497F4}"/>
              </a:ext>
            </a:extLst>
          </p:cNvPr>
          <p:cNvSpPr txBox="1"/>
          <p:nvPr/>
        </p:nvSpPr>
        <p:spPr>
          <a:xfrm>
            <a:off x="3779330" y="4268904"/>
            <a:ext cx="2200064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Monitoramento e inventário de dispositivos Windows, Linux e Android;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Análise de risco dos dispositivos e vulnerabilidades;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Status geral do dispositivo (CPU, memória, disco...);</a:t>
            </a:r>
            <a:endParaRPr lang="pt-BR" sz="8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Monitoramento SNMP;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Log de eventos do Windows;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Discovery de dispositivos;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Informações da placa de vídeo;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App de monitoramento Android/iOS.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54F1FC4-8AA7-1A84-B69F-CF790C2D0B62}"/>
              </a:ext>
            </a:extLst>
          </p:cNvPr>
          <p:cNvSpPr txBox="1"/>
          <p:nvPr/>
        </p:nvSpPr>
        <p:spPr>
          <a:xfrm>
            <a:off x="4204800" y="3724616"/>
            <a:ext cx="177459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MONITORAMENTO</a:t>
            </a:r>
            <a:endParaRPr lang="pt-BR" sz="1100">
              <a:solidFill>
                <a:srgbClr val="007DC4"/>
              </a:solidFill>
              <a:latin typeface="Naste Med" pitchFamily="2" charset="0"/>
            </a:endParaRPr>
          </a:p>
          <a:p>
            <a:r>
              <a:rPr lang="pt-BR" sz="1100">
                <a:solidFill>
                  <a:srgbClr val="007DC4"/>
                </a:solidFill>
                <a:latin typeface="Naste Med" pitchFamily="2" charset="0"/>
                <a:ea typeface="Calibri"/>
                <a:cs typeface="Calibri"/>
              </a:rPr>
              <a:t>E RELATÓRIO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5B3A658-6807-6978-0EF9-BC639EA59670}"/>
              </a:ext>
            </a:extLst>
          </p:cNvPr>
          <p:cNvSpPr txBox="1"/>
          <p:nvPr/>
        </p:nvSpPr>
        <p:spPr>
          <a:xfrm>
            <a:off x="6236780" y="4157144"/>
            <a:ext cx="2478365" cy="14567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Acesso remoto e controle total dos dispositivos;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Gerenciamento de dispositivos com Android, Linux e Windows;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Gestão de Licenciamento e ameaças do Windows;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Gerenciamento de patches;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Módulo de Script;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Wake-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On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-LAN;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Análise de produtividade nas estações de trabalho Windows.</a:t>
            </a:r>
            <a:endParaRPr lang="pt-BR" sz="800" dirty="0">
              <a:latin typeface="Naste Light" panose="02000000000000000000" pitchFamily="2" charset="0"/>
              <a:ea typeface="+mn-lt"/>
              <a:cs typeface="+mn-lt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45FE94F-DE52-92F4-1BDC-BF04249A9864}"/>
              </a:ext>
            </a:extLst>
          </p:cNvPr>
          <p:cNvSpPr txBox="1"/>
          <p:nvPr/>
        </p:nvSpPr>
        <p:spPr>
          <a:xfrm>
            <a:off x="6652090" y="3775416"/>
            <a:ext cx="191683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CONTROLE</a:t>
            </a:r>
            <a:endParaRPr lang="pt-BR" sz="1100">
              <a:solidFill>
                <a:srgbClr val="007DC4"/>
              </a:solidFill>
              <a:latin typeface="Naste Med" pitchFamily="2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1EB2D69-CBA7-F687-9242-E3729EE09481}"/>
              </a:ext>
            </a:extLst>
          </p:cNvPr>
          <p:cNvSpPr txBox="1"/>
          <p:nvPr/>
        </p:nvSpPr>
        <p:spPr>
          <a:xfrm>
            <a:off x="9049195" y="4370504"/>
            <a:ext cx="209912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Gerenciamento centralizado via um único painel;</a:t>
            </a:r>
            <a:endParaRPr lang="pt-BR" sz="80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Módulo de notificações;</a:t>
            </a:r>
            <a:endParaRPr lang="pt-BR" sz="80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Central de alertas e monitoramento;</a:t>
            </a:r>
            <a:endParaRPr lang="pt-BR" sz="80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Distribuição de documentos para compliance;</a:t>
            </a:r>
            <a:endParaRPr lang="pt-BR" sz="800">
              <a:latin typeface="Naste Light" panose="02000000000000000000" pitchFamily="2" charset="0"/>
              <a:ea typeface="+mn-lt"/>
              <a:cs typeface="+mn-lt"/>
            </a:endParaRPr>
          </a:p>
          <a:p>
            <a:pPr marL="171450" indent="-171450">
              <a:buClr>
                <a:srgbClr val="007DC4"/>
              </a:buClr>
              <a:buFont typeface="Arial" panose="020B0604020202020204" pitchFamily="34" charset="0"/>
              <a:buChar char="•"/>
            </a:pPr>
            <a:r>
              <a:rPr lang="pt-BR" sz="80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Relatórios completos de ameaças e incidentes, inventário e compliance.</a:t>
            </a:r>
            <a:endParaRPr lang="pt-BR" sz="800">
              <a:latin typeface="Naste Light" panose="02000000000000000000" pitchFamily="2" charset="0"/>
              <a:ea typeface="+mn-lt"/>
              <a:cs typeface="+mn-lt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19025D5-B390-06DC-3FE0-23DDF8F91FC9}"/>
              </a:ext>
            </a:extLst>
          </p:cNvPr>
          <p:cNvSpPr txBox="1"/>
          <p:nvPr/>
        </p:nvSpPr>
        <p:spPr>
          <a:xfrm>
            <a:off x="9464505" y="3683976"/>
            <a:ext cx="1551074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GESTÃO</a:t>
            </a:r>
            <a:endParaRPr lang="pt-BR" sz="1100" dirty="0">
              <a:solidFill>
                <a:srgbClr val="007DC4"/>
              </a:solidFill>
              <a:latin typeface="Naste Med" pitchFamily="2" charset="0"/>
            </a:endParaRPr>
          </a:p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Calibri"/>
                <a:cs typeface="Calibri"/>
              </a:rPr>
              <a:t>CENTRALIZADA</a:t>
            </a:r>
          </a:p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Calibri"/>
                <a:cs typeface="Calibri"/>
              </a:rPr>
              <a:t>E COMPLIANCE</a:t>
            </a:r>
          </a:p>
        </p:txBody>
      </p:sp>
      <p:pic>
        <p:nvPicPr>
          <p:cNvPr id="24" name="Imagem 23" descr="Ícone&#10;&#10;O conteúdo gerado por IA pode estar incorreto.">
            <a:extLst>
              <a:ext uri="{FF2B5EF4-FFF2-40B4-BE49-F238E27FC236}">
                <a16:creationId xmlns:a16="http://schemas.microsoft.com/office/drawing/2014/main" id="{048270CA-FD87-1922-E7C9-A4A3E6071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653" y="3765868"/>
            <a:ext cx="277495" cy="342265"/>
          </a:xfrm>
          <a:prstGeom prst="rect">
            <a:avLst/>
          </a:prstGeom>
        </p:spPr>
      </p:pic>
      <p:pic>
        <p:nvPicPr>
          <p:cNvPr id="25" name="Imagem 24" descr="Ícone&#10;&#10;O conteúdo gerado por IA pode estar incorreto.">
            <a:extLst>
              <a:ext uri="{FF2B5EF4-FFF2-40B4-BE49-F238E27FC236}">
                <a16:creationId xmlns:a16="http://schemas.microsoft.com/office/drawing/2014/main" id="{395D60BF-DAAE-E9AF-9B77-2391865207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0960" y="3796348"/>
            <a:ext cx="341630" cy="342265"/>
          </a:xfrm>
          <a:prstGeom prst="rect">
            <a:avLst/>
          </a:prstGeom>
        </p:spPr>
      </p:pic>
      <p:pic>
        <p:nvPicPr>
          <p:cNvPr id="26" name="Imagem 25" descr="Ícone&#10;&#10;O conteúdo gerado por IA pode estar incorreto.">
            <a:extLst>
              <a:ext uri="{FF2B5EF4-FFF2-40B4-BE49-F238E27FC236}">
                <a16:creationId xmlns:a16="http://schemas.microsoft.com/office/drawing/2014/main" id="{C115C9A3-6F65-F49B-F3EA-1BB27D66F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870" y="3765550"/>
            <a:ext cx="316230" cy="271780"/>
          </a:xfrm>
          <a:prstGeom prst="rect">
            <a:avLst/>
          </a:prstGeom>
        </p:spPr>
      </p:pic>
      <p:pic>
        <p:nvPicPr>
          <p:cNvPr id="27" name="Imagem 26" descr="Ícone&#10;&#10;O conteúdo gerado por IA pode estar incorreto.">
            <a:extLst>
              <a:ext uri="{FF2B5EF4-FFF2-40B4-BE49-F238E27FC236}">
                <a16:creationId xmlns:a16="http://schemas.microsoft.com/office/drawing/2014/main" id="{4666D8F4-8AB1-0A16-B1C1-1612AFB59E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0190" y="3928428"/>
            <a:ext cx="251460" cy="230505"/>
          </a:xfrm>
          <a:prstGeom prst="rect">
            <a:avLst/>
          </a:prstGeom>
        </p:spPr>
      </p:pic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9A3B39CF-88C5-663D-1926-EF607D43C384}"/>
              </a:ext>
            </a:extLst>
          </p:cNvPr>
          <p:cNvCxnSpPr>
            <a:cxnSpLocks/>
          </p:cNvCxnSpPr>
          <p:nvPr/>
        </p:nvCxnSpPr>
        <p:spPr>
          <a:xfrm flipV="1">
            <a:off x="6053251" y="2543852"/>
            <a:ext cx="1016049" cy="845807"/>
          </a:xfrm>
          <a:prstGeom prst="straightConnector1">
            <a:avLst/>
          </a:prstGeom>
          <a:ln w="12700">
            <a:solidFill>
              <a:srgbClr val="0B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e 30">
            <a:extLst>
              <a:ext uri="{FF2B5EF4-FFF2-40B4-BE49-F238E27FC236}">
                <a16:creationId xmlns:a16="http://schemas.microsoft.com/office/drawing/2014/main" id="{3A41513F-BEA1-0C4F-8787-44A31A9626BA}"/>
              </a:ext>
            </a:extLst>
          </p:cNvPr>
          <p:cNvSpPr/>
          <p:nvPr/>
        </p:nvSpPr>
        <p:spPr>
          <a:xfrm>
            <a:off x="6011716" y="3341068"/>
            <a:ext cx="102809" cy="96761"/>
          </a:xfrm>
          <a:prstGeom prst="ellipse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C22D4466-13FD-BD2C-9752-EE16398B373A}"/>
              </a:ext>
            </a:extLst>
          </p:cNvPr>
          <p:cNvSpPr/>
          <p:nvPr/>
        </p:nvSpPr>
        <p:spPr>
          <a:xfrm>
            <a:off x="7069300" y="2480866"/>
            <a:ext cx="852612" cy="144664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/>
          </a:p>
        </p:txBody>
      </p:sp>
      <p:pic>
        <p:nvPicPr>
          <p:cNvPr id="37" name="Imagem 36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3113E512-EF3A-6D54-53A6-50B15B83AF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4" y="330901"/>
            <a:ext cx="1680040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8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um computador&#10;&#10;O conteúdo gerado por IA pode estar incorreto.">
            <a:extLst>
              <a:ext uri="{FF2B5EF4-FFF2-40B4-BE49-F238E27FC236}">
                <a16:creationId xmlns:a16="http://schemas.microsoft.com/office/drawing/2014/main" id="{BAD15E20-6BF2-F2B9-18A6-5695B71D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Forma, Quadrado&#10;&#10;O conteúdo gerado por IA pode estar incorreto.">
            <a:extLst>
              <a:ext uri="{FF2B5EF4-FFF2-40B4-BE49-F238E27FC236}">
                <a16:creationId xmlns:a16="http://schemas.microsoft.com/office/drawing/2014/main" id="{F3860ECC-30CC-8CEA-FB0C-E7540C865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1" y="869324"/>
            <a:ext cx="3520976" cy="256504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1BC409-84C8-3AAD-34F2-E514657600D0}"/>
              </a:ext>
            </a:extLst>
          </p:cNvPr>
          <p:cNvSpPr txBox="1"/>
          <p:nvPr/>
        </p:nvSpPr>
        <p:spPr>
          <a:xfrm>
            <a:off x="909130" y="1434264"/>
            <a:ext cx="3372545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Gerenciamento centralizado de firewalls pela plataforma web;</a:t>
            </a:r>
            <a:endParaRPr lang="pt-BR" sz="800" dirty="0">
              <a:solidFill>
                <a:srgbClr val="231F20"/>
              </a:solidFill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Análise de vulnerabilidade automatizada do Firewall/UTM, incluindo boas práticas de configuração; </a:t>
            </a:r>
            <a:endParaRPr lang="pt-BR" sz="800" dirty="0">
              <a:solidFill>
                <a:srgbClr val="231F20"/>
              </a:solidFill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Monitoramento dos firewalls UTM incluindo links e backups;</a:t>
            </a:r>
            <a:endParaRPr lang="pt-BR" sz="800" dirty="0">
              <a:solidFill>
                <a:srgbClr val="231F20"/>
              </a:solidFill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Diagnóstico de IP duplicado na rede (IPAM);</a:t>
            </a:r>
            <a:endParaRPr lang="pt-BR" sz="800" dirty="0">
              <a:solidFill>
                <a:srgbClr val="231F20"/>
              </a:solidFill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Bloqueio de ameaças por países;</a:t>
            </a:r>
            <a:endParaRPr lang="pt-BR" sz="800" dirty="0">
              <a:solidFill>
                <a:srgbClr val="231F20"/>
              </a:solidFill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Bloqueio pela camada 7 de acessos a conteúdo na web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(Firewall APP);</a:t>
            </a:r>
            <a:endParaRPr lang="pt-BR" sz="800" dirty="0">
              <a:solidFill>
                <a:srgbClr val="231F20"/>
              </a:solidFill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VPN sem limite de licenças e conexões de SD-WAN com redundância de links; </a:t>
            </a:r>
            <a:endParaRPr lang="pt-BR" sz="800" dirty="0">
              <a:solidFill>
                <a:srgbClr val="231F20"/>
              </a:solidFill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Firewall dimensionado para ambientes heterogêneos de diferentes tamanhos; </a:t>
            </a:r>
            <a:endParaRPr lang="pt-BR" sz="800" dirty="0">
              <a:solidFill>
                <a:srgbClr val="231F20"/>
              </a:solidFill>
              <a:latin typeface="Naste Light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Active </a:t>
            </a:r>
            <a:r>
              <a:rPr lang="pt-BR" sz="800" dirty="0" err="1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protection</a:t>
            </a:r>
            <a:r>
              <a:rPr lang="pt-BR" sz="800" dirty="0">
                <a:solidFill>
                  <a:srgbClr val="231F20"/>
                </a:solidFill>
                <a:latin typeface="Naste Light" panose="02000000000000000000" pitchFamily="2" charset="0"/>
                <a:ea typeface="+mn-lt"/>
                <a:cs typeface="+mn-lt"/>
              </a:rPr>
              <a:t> - Uso de IA (inteligência artificial), para monitoramento e bloqueio de ameaças (IDS/IPS, antivírus), etc.</a:t>
            </a:r>
            <a:endParaRPr lang="pt-BR" sz="800" dirty="0">
              <a:solidFill>
                <a:srgbClr val="231F20"/>
              </a:solidFill>
              <a:latin typeface="Naste Light" panose="02000000000000000000" pitchFamily="2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8ED451-9C89-E720-D7AF-6E549CDCC112}"/>
              </a:ext>
            </a:extLst>
          </p:cNvPr>
          <p:cNvSpPr txBox="1"/>
          <p:nvPr/>
        </p:nvSpPr>
        <p:spPr>
          <a:xfrm>
            <a:off x="1314915" y="1052537"/>
            <a:ext cx="230291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7DC4"/>
                </a:solidFill>
                <a:latin typeface="Naste Med" pitchFamily="2" charset="0"/>
                <a:ea typeface="+mn-lt"/>
                <a:cs typeface="+mn-lt"/>
              </a:rPr>
              <a:t>FIREWALL / UTM / NGFW</a:t>
            </a:r>
            <a:endParaRPr lang="pt-BR" sz="1100" dirty="0">
              <a:solidFill>
                <a:srgbClr val="007DC4"/>
              </a:solidFill>
              <a:latin typeface="Naste Med" pitchFamily="2" charset="0"/>
              <a:ea typeface="Calibri"/>
              <a:cs typeface="Calibri"/>
            </a:endParaRPr>
          </a:p>
        </p:txBody>
      </p:sp>
      <p:pic>
        <p:nvPicPr>
          <p:cNvPr id="15" name="Imagem 14" descr="Ícone&#10;&#10;O conteúdo gerado por IA pode estar incorreto.">
            <a:extLst>
              <a:ext uri="{FF2B5EF4-FFF2-40B4-BE49-F238E27FC236}">
                <a16:creationId xmlns:a16="http://schemas.microsoft.com/office/drawing/2014/main" id="{8C24A91D-636F-5B60-DA40-4D737E3E0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78" y="1038627"/>
            <a:ext cx="316069" cy="294605"/>
          </a:xfrm>
          <a:prstGeom prst="rect">
            <a:avLst/>
          </a:prstGeom>
        </p:spPr>
      </p:pic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DED6E292-8CCB-C9FB-C6B7-2F63CA7ED6E3}"/>
              </a:ext>
            </a:extLst>
          </p:cNvPr>
          <p:cNvCxnSpPr>
            <a:cxnSpLocks/>
          </p:cNvCxnSpPr>
          <p:nvPr/>
        </p:nvCxnSpPr>
        <p:spPr>
          <a:xfrm>
            <a:off x="2619171" y="3420139"/>
            <a:ext cx="1943592" cy="433539"/>
          </a:xfrm>
          <a:prstGeom prst="straightConnector1">
            <a:avLst/>
          </a:prstGeom>
          <a:ln w="12700">
            <a:solidFill>
              <a:srgbClr val="0B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5C8FD99B-10C4-F86C-1778-FF31067259FF}"/>
              </a:ext>
            </a:extLst>
          </p:cNvPr>
          <p:cNvSpPr/>
          <p:nvPr/>
        </p:nvSpPr>
        <p:spPr>
          <a:xfrm>
            <a:off x="2587862" y="3376392"/>
            <a:ext cx="102809" cy="96761"/>
          </a:xfrm>
          <a:prstGeom prst="ellipse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6CA1A79C-1A89-7D37-7181-1D83B8E5FD6C}"/>
              </a:ext>
            </a:extLst>
          </p:cNvPr>
          <p:cNvSpPr/>
          <p:nvPr/>
        </p:nvSpPr>
        <p:spPr>
          <a:xfrm>
            <a:off x="4562763" y="3781346"/>
            <a:ext cx="1019117" cy="144664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/>
          </a:p>
        </p:txBody>
      </p:sp>
      <p:pic>
        <p:nvPicPr>
          <p:cNvPr id="22" name="Imagem 21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42D3EC7D-1905-96A3-36D4-45385DEEC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4" y="330901"/>
            <a:ext cx="1680040" cy="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1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36B8BA4E-D8BF-7355-E792-98265194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13" y="6722"/>
            <a:ext cx="12192000" cy="6858000"/>
          </a:xfrm>
          <a:prstGeom prst="rect">
            <a:avLst/>
          </a:prstGeom>
        </p:spPr>
      </p:pic>
      <p:pic>
        <p:nvPicPr>
          <p:cNvPr id="7" name="Imagem 6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2304DAF5-7E23-9651-1F84-396877A22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" y="3695029"/>
            <a:ext cx="7017108" cy="315988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2555EDF-08AA-08B8-3662-D0A2A1994B85}"/>
              </a:ext>
            </a:extLst>
          </p:cNvPr>
          <p:cNvSpPr txBox="1"/>
          <p:nvPr/>
        </p:nvSpPr>
        <p:spPr>
          <a:xfrm>
            <a:off x="1350771" y="2307195"/>
            <a:ext cx="4425894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dirty="0">
                <a:solidFill>
                  <a:schemeClr val="bg1"/>
                </a:solidFill>
                <a:latin typeface="Naste Med" pitchFamily="2" charset="0"/>
              </a:rPr>
              <a:t>Proteção máxima contra ameaças como malware e invasões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AB769D9-9624-3515-3249-45AE4F4EFEB0}"/>
              </a:ext>
            </a:extLst>
          </p:cNvPr>
          <p:cNvSpPr txBox="1"/>
          <p:nvPr/>
        </p:nvSpPr>
        <p:spPr>
          <a:xfrm>
            <a:off x="1351672" y="1535495"/>
            <a:ext cx="306083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dirty="0">
                <a:solidFill>
                  <a:srgbClr val="00FFFF"/>
                </a:solidFill>
                <a:latin typeface="Naste Light" panose="02000000000000000000" pitchFamily="2" charset="0"/>
                <a:ea typeface="+mn-lt"/>
                <a:cs typeface="+mn-lt"/>
              </a:rPr>
              <a:t>EQUIPAMENTO BLUEPEX</a:t>
            </a:r>
            <a:endParaRPr lang="pt-BR" dirty="0">
              <a:solidFill>
                <a:srgbClr val="00FFFF"/>
              </a:solidFill>
              <a:latin typeface="Naste Light" panose="02000000000000000000" pitchFamily="2" charset="0"/>
              <a:ea typeface="Calibri"/>
              <a:cs typeface="Calibri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43FA373-FB43-413B-964D-C2C51EBA8269}"/>
              </a:ext>
            </a:extLst>
          </p:cNvPr>
          <p:cNvSpPr txBox="1"/>
          <p:nvPr/>
        </p:nvSpPr>
        <p:spPr>
          <a:xfrm>
            <a:off x="6342038" y="1761911"/>
            <a:ext cx="5066698" cy="80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As soluções </a:t>
            </a:r>
            <a:r>
              <a:rPr lang="pt-BR" sz="1300" dirty="0" err="1">
                <a:solidFill>
                  <a:schemeClr val="bg1"/>
                </a:solidFill>
                <a:latin typeface="Naste Light" panose="02000000000000000000" pitchFamily="2" charset="0"/>
              </a:rPr>
              <a:t>BluePex</a:t>
            </a: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® para o gerenciamento da segurança na borda de rede incluem modernos e avançados equipamentos de </a:t>
            </a:r>
            <a:r>
              <a:rPr lang="pt-BR" sz="1300" dirty="0">
                <a:solidFill>
                  <a:schemeClr val="bg1"/>
                </a:solidFill>
                <a:latin typeface="Naste Med" pitchFamily="2" charset="0"/>
              </a:rPr>
              <a:t>Firewall UTM NGFW</a:t>
            </a: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, responsáveis pelo: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6DD32FD-E241-44B0-9BB0-0DD739CBCA3E}"/>
              </a:ext>
            </a:extLst>
          </p:cNvPr>
          <p:cNvSpPr txBox="1"/>
          <p:nvPr/>
        </p:nvSpPr>
        <p:spPr>
          <a:xfrm>
            <a:off x="6665306" y="2609231"/>
            <a:ext cx="4951258" cy="204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Bloqueio de conexões perigosas;</a:t>
            </a:r>
          </a:p>
          <a:p>
            <a:pPr>
              <a:lnSpc>
                <a:spcPts val="2200"/>
              </a:lnSpc>
            </a:pP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Proteção contra </a:t>
            </a:r>
            <a:r>
              <a:rPr lang="pt-BR" sz="1300" dirty="0" err="1">
                <a:solidFill>
                  <a:schemeClr val="bg1"/>
                </a:solidFill>
                <a:latin typeface="Naste Light" panose="02000000000000000000" pitchFamily="2" charset="0"/>
              </a:rPr>
              <a:t>phishing</a:t>
            </a: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 e downloads maliciosos;</a:t>
            </a:r>
          </a:p>
          <a:p>
            <a:pPr>
              <a:lnSpc>
                <a:spcPts val="2200"/>
              </a:lnSpc>
            </a:pP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Monitoramento e bloqueio de comportamentos suspeitos;</a:t>
            </a:r>
          </a:p>
          <a:p>
            <a:pPr>
              <a:lnSpc>
                <a:spcPts val="2200"/>
              </a:lnSpc>
            </a:pP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Detecção e bloqueio de malwares;</a:t>
            </a:r>
          </a:p>
          <a:p>
            <a:pPr>
              <a:lnSpc>
                <a:spcPts val="2200"/>
              </a:lnSpc>
            </a:pP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Controle de acesso a sites restritos;</a:t>
            </a:r>
          </a:p>
          <a:p>
            <a:pPr>
              <a:lnSpc>
                <a:spcPts val="2200"/>
              </a:lnSpc>
            </a:pP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Proteção de </a:t>
            </a:r>
            <a:r>
              <a:rPr lang="pt-BR" sz="1300" dirty="0" err="1">
                <a:solidFill>
                  <a:schemeClr val="bg1"/>
                </a:solidFill>
                <a:latin typeface="Naste Light" panose="02000000000000000000" pitchFamily="2" charset="0"/>
              </a:rPr>
              <a:t>endpoints</a:t>
            </a: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 e servidores;</a:t>
            </a:r>
          </a:p>
          <a:p>
            <a:pPr>
              <a:lnSpc>
                <a:spcPts val="2200"/>
              </a:lnSpc>
            </a:pPr>
            <a:r>
              <a:rPr lang="pt-BR" sz="1300" dirty="0">
                <a:solidFill>
                  <a:schemeClr val="bg1"/>
                </a:solidFill>
                <a:latin typeface="Naste Light" panose="02000000000000000000" pitchFamily="2" charset="0"/>
              </a:rPr>
              <a:t>Monitoramento de dispositivos em tempo real.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596D3E4-D963-4025-8E5D-68955F973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9" y="2724781"/>
            <a:ext cx="170294" cy="16374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0E1A8C5-F9BB-453C-99F7-5B56F5C92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36" y="3003978"/>
            <a:ext cx="170294" cy="16374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06DBD54-922D-4EB6-A4AB-9DCE0D4B5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9" y="3271979"/>
            <a:ext cx="170294" cy="16374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17A4C5C-BC74-4154-BDC6-AA8B5C1C1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9" y="3551176"/>
            <a:ext cx="170294" cy="16374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24219DD-FE87-4416-8705-5E99681CD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36" y="3827273"/>
            <a:ext cx="170294" cy="16374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7C0DB90-945A-401D-9D08-8E0A22B07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9" y="4101564"/>
            <a:ext cx="170294" cy="16374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2730F2A-CC3D-4E74-9AF0-B8F47E7A5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9" y="4369565"/>
            <a:ext cx="170294" cy="163743"/>
          </a:xfrm>
          <a:prstGeom prst="rect">
            <a:avLst/>
          </a:prstGeom>
        </p:spPr>
      </p:pic>
      <p:sp>
        <p:nvSpPr>
          <p:cNvPr id="21" name="CaixaDeTexto 13">
            <a:extLst>
              <a:ext uri="{FF2B5EF4-FFF2-40B4-BE49-F238E27FC236}">
                <a16:creationId xmlns:a16="http://schemas.microsoft.com/office/drawing/2014/main" id="{6D14F0CB-44AC-41A7-8C20-9BFF809855ED}"/>
              </a:ext>
            </a:extLst>
          </p:cNvPr>
          <p:cNvSpPr txBox="1"/>
          <p:nvPr/>
        </p:nvSpPr>
        <p:spPr>
          <a:xfrm>
            <a:off x="6342037" y="4721617"/>
            <a:ext cx="4437043" cy="563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pt-BR" sz="1300" dirty="0">
                <a:solidFill>
                  <a:srgbClr val="00FFFF"/>
                </a:solidFill>
                <a:latin typeface="Naste Med" pitchFamily="2" charset="0"/>
              </a:rPr>
              <a:t>Tudo feito através de conexões ativas, ágeis e inteligentes com relatórios detalhados de tráfego.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6FC0DE48-F261-B68D-AC54-E02BDC111473}"/>
              </a:ext>
            </a:extLst>
          </p:cNvPr>
          <p:cNvSpPr/>
          <p:nvPr/>
        </p:nvSpPr>
        <p:spPr>
          <a:xfrm>
            <a:off x="1221036" y="1909590"/>
            <a:ext cx="3819180" cy="348867"/>
          </a:xfrm>
          <a:prstGeom prst="roundRect">
            <a:avLst>
              <a:gd name="adj" fmla="val 50000"/>
            </a:avLst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331D452-0476-FE35-F018-621E90DA8536}"/>
              </a:ext>
            </a:extLst>
          </p:cNvPr>
          <p:cNvSpPr txBox="1"/>
          <p:nvPr/>
        </p:nvSpPr>
        <p:spPr>
          <a:xfrm>
            <a:off x="1351673" y="1911128"/>
            <a:ext cx="3741054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900" dirty="0">
                <a:solidFill>
                  <a:srgbClr val="00043B"/>
                </a:solidFill>
                <a:latin typeface="Naste" panose="02000000000000000000" pitchFamily="2" charset="0"/>
                <a:ea typeface="+mn-lt"/>
                <a:cs typeface="+mn-lt"/>
              </a:rPr>
              <a:t>PARA FIREWALL UTM NGFW</a:t>
            </a:r>
            <a:endParaRPr lang="pt-BR" dirty="0">
              <a:solidFill>
                <a:srgbClr val="00043B"/>
              </a:solidFill>
              <a:latin typeface="Naste" panose="02000000000000000000" pitchFamily="2" charset="0"/>
              <a:ea typeface="Calibri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D6FF561-0F4F-5CB3-0D14-00E6D6F20F7F}"/>
              </a:ext>
            </a:extLst>
          </p:cNvPr>
          <p:cNvSpPr txBox="1"/>
          <p:nvPr/>
        </p:nvSpPr>
        <p:spPr>
          <a:xfrm>
            <a:off x="4151080" y="1535977"/>
            <a:ext cx="2720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dirty="0">
                <a:solidFill>
                  <a:srgbClr val="00FFFF"/>
                </a:solidFill>
                <a:latin typeface="Naste Light" panose="02000000000000000000" pitchFamily="2" charset="0"/>
                <a:ea typeface="+mn-lt"/>
                <a:cs typeface="+mn-lt"/>
              </a:rPr>
              <a:t>®</a:t>
            </a:r>
            <a:endParaRPr lang="pt-BR" sz="1400" dirty="0">
              <a:solidFill>
                <a:srgbClr val="00FFFF"/>
              </a:solidFill>
              <a:latin typeface="Naste Light" panose="02000000000000000000" pitchFamily="2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72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A1C9A294-47B2-9950-E2DB-FA5B62AF7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5DBBC2F-61C3-4882-8520-BCAF4D3FF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48" y="2360371"/>
            <a:ext cx="2035891" cy="203589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A96C9C6-13A5-4277-B9B3-3B3AC556E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79" y="2382103"/>
            <a:ext cx="2035891" cy="203589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39C7666-8DF0-4DA3-9E83-CB199974C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740" y="2382103"/>
            <a:ext cx="2035891" cy="203589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18C3597-910B-4800-9DAE-CC376FBC9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6" y="5582237"/>
            <a:ext cx="1759744" cy="816572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C597444E-2178-4180-93C5-2B668B91FF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38" y="5688260"/>
            <a:ext cx="1270149" cy="827521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410D0A62-E44D-4E0B-9541-74FBED93CC44}"/>
              </a:ext>
            </a:extLst>
          </p:cNvPr>
          <p:cNvSpPr txBox="1"/>
          <p:nvPr/>
        </p:nvSpPr>
        <p:spPr>
          <a:xfrm>
            <a:off x="3027793" y="1297001"/>
            <a:ext cx="6003059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400" dirty="0">
                <a:solidFill>
                  <a:srgbClr val="FFFFFF"/>
                </a:solidFill>
                <a:latin typeface="Naste Light" panose="02000000000000000000" pitchFamily="2" charset="0"/>
              </a:rPr>
              <a:t>O que nos torna </a:t>
            </a:r>
            <a:r>
              <a:rPr lang="pt-BR" sz="3400" dirty="0">
                <a:solidFill>
                  <a:srgbClr val="0BD1FF"/>
                </a:solidFill>
                <a:latin typeface="Naste SemBd" pitchFamily="2" charset="0"/>
              </a:rPr>
              <a:t>únicos</a:t>
            </a:r>
          </a:p>
        </p:txBody>
      </p:sp>
      <p:pic>
        <p:nvPicPr>
          <p:cNvPr id="27" name="Imagem 26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3E35DD4A-D800-448E-BA8B-F9A0056F1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24" y="5919123"/>
            <a:ext cx="1703348" cy="422536"/>
          </a:xfrm>
          <a:prstGeom prst="rect">
            <a:avLst/>
          </a:prstGeom>
        </p:spPr>
      </p:pic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7A8A8017-0840-4749-8BDB-375A31D10810}"/>
              </a:ext>
            </a:extLst>
          </p:cNvPr>
          <p:cNvSpPr/>
          <p:nvPr/>
        </p:nvSpPr>
        <p:spPr>
          <a:xfrm>
            <a:off x="4807745" y="5922169"/>
            <a:ext cx="45719" cy="411956"/>
          </a:xfrm>
          <a:prstGeom prst="roundRect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B1F99438-62C5-4FC8-AEC8-C10239F28D97}"/>
              </a:ext>
            </a:extLst>
          </p:cNvPr>
          <p:cNvSpPr/>
          <p:nvPr/>
        </p:nvSpPr>
        <p:spPr>
          <a:xfrm>
            <a:off x="7483385" y="5919123"/>
            <a:ext cx="45719" cy="411956"/>
          </a:xfrm>
          <a:prstGeom prst="roundRect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E3EE834-6D42-4483-B02E-4A919C7C06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43" y="2313075"/>
            <a:ext cx="2173945" cy="217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2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176C0E6-8700-17F9-520C-DB6C2A0A0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5AEF732-CA5D-9640-DC35-B20043BDB1D0}"/>
              </a:ext>
            </a:extLst>
          </p:cNvPr>
          <p:cNvSpPr txBox="1"/>
          <p:nvPr/>
        </p:nvSpPr>
        <p:spPr>
          <a:xfrm>
            <a:off x="2876092" y="597734"/>
            <a:ext cx="643981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800" dirty="0">
                <a:solidFill>
                  <a:srgbClr val="0BD1FF"/>
                </a:solidFill>
                <a:latin typeface="Naste SemBd" pitchFamily="2" charset="0"/>
              </a:rPr>
              <a:t>VPN corporativa em nuvem</a:t>
            </a:r>
            <a:r>
              <a:rPr lang="pt-BR" sz="4000" dirty="0">
                <a:solidFill>
                  <a:srgbClr val="0BD1FF"/>
                </a:solidFill>
                <a:latin typeface="Naste SemBd" pitchFamily="2" charset="0"/>
              </a:rPr>
              <a:t> 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96EF95A-EDB1-D448-C999-FD7896078298}"/>
              </a:ext>
            </a:extLst>
          </p:cNvPr>
          <p:cNvSpPr/>
          <p:nvPr/>
        </p:nvSpPr>
        <p:spPr>
          <a:xfrm flipV="1">
            <a:off x="5681152" y="1297720"/>
            <a:ext cx="832391" cy="7900"/>
          </a:xfrm>
          <a:prstGeom prst="roundRect">
            <a:avLst/>
          </a:prstGeom>
          <a:solidFill>
            <a:srgbClr val="00CCFF"/>
          </a:solidFill>
          <a:ln w="12700">
            <a:solidFill>
              <a:srgbClr val="0BD1FF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D1AA1E2-B872-D5A1-376B-844CFC97D593}"/>
              </a:ext>
            </a:extLst>
          </p:cNvPr>
          <p:cNvSpPr txBox="1"/>
          <p:nvPr/>
        </p:nvSpPr>
        <p:spPr>
          <a:xfrm>
            <a:off x="3171099" y="1409307"/>
            <a:ext cx="5849799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30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Simplifique o acesso remoto à rede corporativa e permita que sua equipe trabalhe de qualquer lugar com total segurança e estabilidade.</a:t>
            </a:r>
            <a:endParaRPr lang="pt-BR" sz="1300" dirty="0">
              <a:latin typeface="Naste Med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3A9A7D0-D012-E5CB-41EE-DD80FCD1A97F}"/>
              </a:ext>
            </a:extLst>
          </p:cNvPr>
          <p:cNvSpPr txBox="1"/>
          <p:nvPr/>
        </p:nvSpPr>
        <p:spPr>
          <a:xfrm>
            <a:off x="3454792" y="2468302"/>
            <a:ext cx="511096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Features da </a:t>
            </a:r>
            <a:r>
              <a:rPr lang="pt-BR" sz="2400" dirty="0" err="1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BluePex</a:t>
            </a:r>
            <a:r>
              <a:rPr lang="pt-BR" sz="240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  Cloud VPN</a:t>
            </a:r>
            <a:endParaRPr lang="pt-BR" sz="2400" dirty="0">
              <a:latin typeface="Naste Med" pitchFamily="2" charset="0"/>
              <a:ea typeface="Calibri"/>
              <a:cs typeface="Calibri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1B72CB3-42CC-132F-82E1-253E9FE4A504}"/>
              </a:ext>
            </a:extLst>
          </p:cNvPr>
          <p:cNvSpPr txBox="1"/>
          <p:nvPr/>
        </p:nvSpPr>
        <p:spPr>
          <a:xfrm>
            <a:off x="1327216" y="3380036"/>
            <a:ext cx="323608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Criptografia avançada AES 256 bits;</a:t>
            </a:r>
            <a:endParaRPr lang="pt-BR" sz="1200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Autenticação </a:t>
            </a:r>
            <a:r>
              <a:rPr lang="pt-BR" sz="120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Multi-Fator</a:t>
            </a: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(MFA);</a:t>
            </a: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Conexões de alta velocidade;</a:t>
            </a: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Sistema de Isolamento de Tráfego;</a:t>
            </a: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Baixa latência e alto desempenho;</a:t>
            </a: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Acesso remoto via navegador por meio de VNC, RDP, SSH e HTTPS;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3023076-02D4-5FFE-E59D-EB7025593E4E}"/>
              </a:ext>
            </a:extLst>
          </p:cNvPr>
          <p:cNvSpPr txBox="1"/>
          <p:nvPr/>
        </p:nvSpPr>
        <p:spPr>
          <a:xfrm>
            <a:off x="4713358" y="3380036"/>
            <a:ext cx="301178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Acesso seguro ao terminal </a:t>
            </a:r>
            <a:r>
              <a:rPr lang="pt-BR" sz="120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services</a:t>
            </a:r>
            <a:r>
              <a:rPr lang="pt-BR" sz="1200" dirty="0">
                <a:solidFill>
                  <a:srgbClr val="000000"/>
                </a:solidFill>
                <a:latin typeface="Naste Light" panose="02000000000000000000" pitchFamily="2" charset="0"/>
                <a:ea typeface="+mn-lt"/>
                <a:cs typeface="+mn-lt"/>
              </a:rPr>
              <a:t> </a:t>
            </a: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do Windows;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Acesso à VPN pelo navegador;</a:t>
            </a: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Open VPN;</a:t>
            </a: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SSH do Linux;</a:t>
            </a:r>
            <a:endParaRPr lang="pt-BR" sz="1200" dirty="0">
              <a:latin typeface="Naste Light" panose="02000000000000000000" pitchFamily="2" charset="0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VNC </a:t>
            </a:r>
            <a:r>
              <a:rPr lang="pt-BR" sz="120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Viewer</a:t>
            </a: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;</a:t>
            </a:r>
          </a:p>
          <a:p>
            <a:pPr>
              <a:buClr>
                <a:srgbClr val="0BD1FF"/>
              </a:buClr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</a:t>
            </a: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Acesso Remoto a câmeras;</a:t>
            </a:r>
            <a:endParaRPr lang="pt-BR" sz="1200" dirty="0">
              <a:latin typeface="Naste Light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0CC7413-235D-2B47-DA20-61FAC4B333FA}"/>
              </a:ext>
            </a:extLst>
          </p:cNvPr>
          <p:cNvSpPr txBox="1"/>
          <p:nvPr/>
        </p:nvSpPr>
        <p:spPr>
          <a:xfrm>
            <a:off x="7875200" y="3380035"/>
            <a:ext cx="2914716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Acesso Remoto a servidores;</a:t>
            </a:r>
            <a:endParaRPr lang="pt-BR" sz="1200" dirty="0"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Conexão entre matriz e filiais;</a:t>
            </a:r>
            <a:endParaRPr lang="pt-BR" sz="1200" dirty="0">
              <a:latin typeface="Naste Light" panose="02000000000000000000" pitchFamily="2" charset="0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Portal de gerenciamento para</a:t>
            </a:r>
            <a:r>
              <a:rPr lang="pt-BR" sz="1200" dirty="0">
                <a:latin typeface="Naste Light" panose="02000000000000000000" pitchFamily="2" charset="0"/>
                <a:ea typeface="Calibri" panose="020F0502020204030204"/>
                <a:cs typeface="Calibri" panose="020F0502020204030204"/>
              </a:rPr>
              <a:t> </a:t>
            </a: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configuração de redes, gestão de</a:t>
            </a:r>
            <a:r>
              <a:rPr lang="pt-BR" sz="1200" dirty="0">
                <a:latin typeface="Naste Light" panose="02000000000000000000" pitchFamily="2" charset="0"/>
                <a:ea typeface="Calibri" panose="020F0502020204030204"/>
                <a:cs typeface="Calibri" panose="020F0502020204030204"/>
              </a:rPr>
              <a:t> </a:t>
            </a: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acesso de usuários, visualização</a:t>
            </a:r>
            <a:r>
              <a:rPr lang="pt-BR" sz="1200" dirty="0">
                <a:latin typeface="Naste Light" panose="02000000000000000000" pitchFamily="2" charset="0"/>
                <a:ea typeface="Calibri" panose="020F0502020204030204"/>
                <a:cs typeface="Calibri" panose="020F0502020204030204"/>
              </a:rPr>
              <a:t> </a:t>
            </a: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de logs, gestão da assinatura, </a:t>
            </a:r>
            <a:r>
              <a:rPr lang="pt-BR" sz="120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etc</a:t>
            </a: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Controle de acesso baseado em</a:t>
            </a:r>
            <a:r>
              <a:rPr lang="pt-BR" sz="1200" dirty="0">
                <a:solidFill>
                  <a:srgbClr val="000000"/>
                </a:solidFill>
                <a:latin typeface="Naste Light" panose="02000000000000000000" pitchFamily="2" charset="0"/>
                <a:ea typeface="+mn-lt"/>
                <a:cs typeface="+mn-lt"/>
              </a:rPr>
              <a:t> </a:t>
            </a: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níveis de usuário;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E muito mais.</a:t>
            </a: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285750" indent="-285750">
              <a:buClr>
                <a:srgbClr val="0BD1FF"/>
              </a:buClr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FFFFFF"/>
              </a:solidFill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25BFC3B1-25BA-4EF5-BA19-7B70AE97095B}"/>
              </a:ext>
            </a:extLst>
          </p:cNvPr>
          <p:cNvSpPr/>
          <p:nvPr/>
        </p:nvSpPr>
        <p:spPr>
          <a:xfrm>
            <a:off x="694372" y="2708949"/>
            <a:ext cx="2685891" cy="4148246"/>
          </a:xfrm>
          <a:custGeom>
            <a:avLst/>
            <a:gdLst>
              <a:gd name="connsiteX0" fmla="*/ 0 w 2685891"/>
              <a:gd name="connsiteY0" fmla="*/ 4148246 h 4148246"/>
              <a:gd name="connsiteX1" fmla="*/ 0 w 2685891"/>
              <a:gd name="connsiteY1" fmla="*/ 330420 h 4148246"/>
              <a:gd name="connsiteX2" fmla="*/ 389307 w 2685891"/>
              <a:gd name="connsiteY2" fmla="*/ 0 h 4148246"/>
              <a:gd name="connsiteX3" fmla="*/ 2685891 w 2685891"/>
              <a:gd name="connsiteY3" fmla="*/ 19629 h 414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5891" h="4148246">
                <a:moveTo>
                  <a:pt x="0" y="4148246"/>
                </a:moveTo>
                <a:lnTo>
                  <a:pt x="0" y="330420"/>
                </a:lnTo>
                <a:cubicBezTo>
                  <a:pt x="1091" y="226823"/>
                  <a:pt x="80479" y="0"/>
                  <a:pt x="389307" y="0"/>
                </a:cubicBezTo>
                <a:cubicBezTo>
                  <a:pt x="698135" y="0"/>
                  <a:pt x="2049044" y="19629"/>
                  <a:pt x="2685891" y="19629"/>
                </a:cubicBezTo>
              </a:path>
            </a:pathLst>
          </a:custGeom>
          <a:noFill/>
          <a:ln w="19616" cap="flat">
            <a:solidFill>
              <a:srgbClr val="0BD1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9404E473-63D6-D05D-EE67-347DC721C4BC}"/>
              </a:ext>
            </a:extLst>
          </p:cNvPr>
          <p:cNvSpPr/>
          <p:nvPr/>
        </p:nvSpPr>
        <p:spPr>
          <a:xfrm>
            <a:off x="8670258" y="2708949"/>
            <a:ext cx="2685891" cy="4148246"/>
          </a:xfrm>
          <a:custGeom>
            <a:avLst/>
            <a:gdLst>
              <a:gd name="connsiteX0" fmla="*/ 2685891 w 2685891"/>
              <a:gd name="connsiteY0" fmla="*/ 4148246 h 4148246"/>
              <a:gd name="connsiteX1" fmla="*/ 2685891 w 2685891"/>
              <a:gd name="connsiteY1" fmla="*/ 330420 h 4148246"/>
              <a:gd name="connsiteX2" fmla="*/ 2296584 w 2685891"/>
              <a:gd name="connsiteY2" fmla="*/ 0 h 4148246"/>
              <a:gd name="connsiteX3" fmla="*/ 0 w 2685891"/>
              <a:gd name="connsiteY3" fmla="*/ 19629 h 414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5891" h="4148246">
                <a:moveTo>
                  <a:pt x="2685891" y="4148246"/>
                </a:moveTo>
                <a:lnTo>
                  <a:pt x="2685891" y="330420"/>
                </a:lnTo>
                <a:cubicBezTo>
                  <a:pt x="2684779" y="226823"/>
                  <a:pt x="2605412" y="0"/>
                  <a:pt x="2296584" y="0"/>
                </a:cubicBezTo>
                <a:cubicBezTo>
                  <a:pt x="1987756" y="0"/>
                  <a:pt x="636827" y="19629"/>
                  <a:pt x="0" y="19629"/>
                </a:cubicBezTo>
              </a:path>
            </a:pathLst>
          </a:custGeom>
          <a:noFill/>
          <a:ln w="19616" cap="flat">
            <a:solidFill>
              <a:srgbClr val="0BD1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627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765E371A-6C54-A0DF-45BB-FCD9C4CB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A636FC46-86E5-7161-7D95-43DF5DB58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62" y="1781871"/>
            <a:ext cx="4726490" cy="2662353"/>
          </a:xfrm>
          <a:prstGeom prst="rect">
            <a:avLst/>
          </a:prstGeom>
        </p:spPr>
      </p:pic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728D33B2-B32F-76E9-A514-32B137DD8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823" y="1594043"/>
            <a:ext cx="5208550" cy="30380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BF609D1-8A4D-8F27-BFCE-66F943DDDE4F}"/>
              </a:ext>
            </a:extLst>
          </p:cNvPr>
          <p:cNvSpPr txBox="1"/>
          <p:nvPr/>
        </p:nvSpPr>
        <p:spPr>
          <a:xfrm>
            <a:off x="2877440" y="707925"/>
            <a:ext cx="643981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800" dirty="0">
                <a:solidFill>
                  <a:srgbClr val="0BD1FF"/>
                </a:solidFill>
                <a:latin typeface="Naste SemBd" pitchFamily="2" charset="0"/>
              </a:rPr>
              <a:t>VPN corporativa em nuvem</a:t>
            </a:r>
            <a:r>
              <a:rPr lang="pt-BR" sz="4000" dirty="0">
                <a:solidFill>
                  <a:srgbClr val="0BD1FF"/>
                </a:solidFill>
                <a:latin typeface="Naste SemBd" pitchFamily="2" charset="0"/>
              </a:rPr>
              <a:t> 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00FA2D2-0312-1F14-FCE5-44A3A6DAE511}"/>
              </a:ext>
            </a:extLst>
          </p:cNvPr>
          <p:cNvSpPr/>
          <p:nvPr/>
        </p:nvSpPr>
        <p:spPr>
          <a:xfrm flipV="1">
            <a:off x="5610920" y="1409232"/>
            <a:ext cx="832391" cy="7900"/>
          </a:xfrm>
          <a:prstGeom prst="round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6C05389-989B-88E9-50C7-58B976BB6B6C}"/>
              </a:ext>
            </a:extLst>
          </p:cNvPr>
          <p:cNvSpPr txBox="1"/>
          <p:nvPr/>
        </p:nvSpPr>
        <p:spPr>
          <a:xfrm>
            <a:off x="768001" y="4880340"/>
            <a:ext cx="456269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 dirty="0">
                <a:solidFill>
                  <a:srgbClr val="00CCFF"/>
                </a:solidFill>
                <a:latin typeface="Naste Med" pitchFamily="2" charset="0"/>
              </a:rPr>
              <a:t>Acesso via cliente entre matriz e filiais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A0AE265-AAA1-DC55-22B7-636C88804713}"/>
              </a:ext>
            </a:extLst>
          </p:cNvPr>
          <p:cNvSpPr txBox="1"/>
          <p:nvPr/>
        </p:nvSpPr>
        <p:spPr>
          <a:xfrm>
            <a:off x="6631684" y="4880340"/>
            <a:ext cx="456269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 dirty="0">
                <a:solidFill>
                  <a:srgbClr val="00CCFF"/>
                </a:solidFill>
                <a:latin typeface="Naste Med" pitchFamily="2" charset="0"/>
              </a:rPr>
              <a:t>Acesso remoto via navegador com 2FA</a:t>
            </a:r>
            <a:endParaRPr lang="pt-BR" sz="1600">
              <a:solidFill>
                <a:schemeClr val="bg1"/>
              </a:solidFill>
              <a:latin typeface="Naste Med" pitchFamily="2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30CC474-8FCF-7319-3885-58D06455A151}"/>
              </a:ext>
            </a:extLst>
          </p:cNvPr>
          <p:cNvSpPr txBox="1"/>
          <p:nvPr/>
        </p:nvSpPr>
        <p:spPr>
          <a:xfrm>
            <a:off x="619318" y="5289217"/>
            <a:ext cx="4860059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3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 VPN site-</a:t>
            </a:r>
            <a:r>
              <a:rPr lang="pt-BR" sz="130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to</a:t>
            </a:r>
            <a:r>
              <a:rPr lang="pt-BR" sz="13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-site criptografa a comunicação entre unidades, enquanto a </a:t>
            </a:r>
            <a:r>
              <a:rPr lang="pt-BR" sz="130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client</a:t>
            </a:r>
            <a:r>
              <a:rPr lang="pt-BR" sz="13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-</a:t>
            </a:r>
            <a:r>
              <a:rPr lang="pt-BR" sz="130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to-site</a:t>
            </a:r>
            <a:r>
              <a:rPr lang="pt-BR" sz="13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permite acessos protegidos de qualquer lugar via </a:t>
            </a:r>
            <a:r>
              <a:rPr lang="pt-BR" sz="130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BluePex</a:t>
            </a:r>
            <a:r>
              <a:rPr lang="pt-BR" sz="13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® VPN.</a:t>
            </a:r>
            <a:endParaRPr lang="pt-BR" sz="1300" dirty="0">
              <a:latin typeface="Naste Light" panose="02000000000000000000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9FB7A53-2946-A198-8894-C4952D33BE71}"/>
              </a:ext>
            </a:extLst>
          </p:cNvPr>
          <p:cNvSpPr txBox="1"/>
          <p:nvPr/>
        </p:nvSpPr>
        <p:spPr>
          <a:xfrm>
            <a:off x="6463068" y="5289217"/>
            <a:ext cx="4860059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3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Acesse desktops, </a:t>
            </a:r>
            <a:r>
              <a:rPr lang="pt-BR" sz="130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VMs</a:t>
            </a:r>
            <a:r>
              <a:rPr lang="pt-BR" sz="13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e serviços da rede com segurança direto do navegador, usando RDP, VNC, SSH e HTTPS, garantindo praticidade sem comprometer a proteção.</a:t>
            </a:r>
            <a:endParaRPr lang="pt-BR" sz="1300" dirty="0">
              <a:latin typeface="Naste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54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B824F0A8-D86D-4ACF-586A-CB16EDD7D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15AC7C0-6426-4621-87B1-4B0E027CC2A9}"/>
              </a:ext>
            </a:extLst>
          </p:cNvPr>
          <p:cNvSpPr txBox="1"/>
          <p:nvPr/>
        </p:nvSpPr>
        <p:spPr>
          <a:xfrm>
            <a:off x="781054" y="1713942"/>
            <a:ext cx="600305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dirty="0">
                <a:solidFill>
                  <a:schemeClr val="bg1"/>
                </a:solidFill>
                <a:latin typeface="Naste Light" panose="02000000000000000000" pitchFamily="2" charset="0"/>
              </a:rPr>
              <a:t>Independente do segmento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685F3A2-FBFC-48D3-ABFE-CA7FEF52FCDB}"/>
              </a:ext>
            </a:extLst>
          </p:cNvPr>
          <p:cNvSpPr txBox="1"/>
          <p:nvPr/>
        </p:nvSpPr>
        <p:spPr>
          <a:xfrm>
            <a:off x="761558" y="1822328"/>
            <a:ext cx="5562603" cy="8541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pt-BR" sz="5000" dirty="0">
                <a:solidFill>
                  <a:schemeClr val="bg1"/>
                </a:solidFill>
                <a:latin typeface="Naste SemBd" pitchFamily="2" charset="0"/>
              </a:rPr>
              <a:t>sua empresa,</a:t>
            </a:r>
            <a:endParaRPr lang="pt-BR" sz="5000" dirty="0">
              <a:solidFill>
                <a:schemeClr val="bg1"/>
              </a:solidFill>
              <a:latin typeface="Naste SemBd" pitchFamily="2" charset="0"/>
              <a:ea typeface="Calibri"/>
              <a:cs typeface="Calibri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AB51ADB-AE0F-48F7-846C-EB7E09E6A3BF}"/>
              </a:ext>
            </a:extLst>
          </p:cNvPr>
          <p:cNvSpPr txBox="1"/>
          <p:nvPr/>
        </p:nvSpPr>
        <p:spPr>
          <a:xfrm>
            <a:off x="781054" y="2550864"/>
            <a:ext cx="5680267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900" dirty="0">
                <a:solidFill>
                  <a:schemeClr val="bg1"/>
                </a:solidFill>
                <a:latin typeface="Naste Light" panose="02000000000000000000" pitchFamily="2" charset="0"/>
              </a:rPr>
              <a:t>estamos prontos para </a:t>
            </a:r>
            <a:r>
              <a:rPr lang="pt-BR" sz="1900" dirty="0">
                <a:solidFill>
                  <a:srgbClr val="00FFFF"/>
                </a:solidFill>
                <a:latin typeface="Naste SemBd" pitchFamily="2" charset="0"/>
              </a:rPr>
              <a:t>atender</a:t>
            </a:r>
          </a:p>
        </p:txBody>
      </p:sp>
      <p:pic>
        <p:nvPicPr>
          <p:cNvPr id="2" name="Imagem 1" descr="Diagrama&#10;&#10;O conteúdo gerado por IA pode estar incorreto.">
            <a:extLst>
              <a:ext uri="{FF2B5EF4-FFF2-40B4-BE49-F238E27FC236}">
                <a16:creationId xmlns:a16="http://schemas.microsoft.com/office/drawing/2014/main" id="{4F293E06-6EFD-8FF5-BD39-B50A8890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333" y="278780"/>
            <a:ext cx="7117138" cy="61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50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767D1250-21CA-8D8D-5744-81DB893A4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35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3B04F60-6B01-4B85-AF14-6F9E4E1CD916}"/>
              </a:ext>
            </a:extLst>
          </p:cNvPr>
          <p:cNvSpPr txBox="1"/>
          <p:nvPr/>
        </p:nvSpPr>
        <p:spPr>
          <a:xfrm>
            <a:off x="3091172" y="1228316"/>
            <a:ext cx="600305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Naste Light" panose="02000000000000000000" pitchFamily="2" charset="0"/>
              </a:rPr>
              <a:t>Clientes </a:t>
            </a:r>
            <a:r>
              <a:rPr lang="pt-BR" sz="2400" dirty="0" err="1">
                <a:solidFill>
                  <a:srgbClr val="00CCFF"/>
                </a:solidFill>
                <a:latin typeface="Naste Med" pitchFamily="2" charset="0"/>
              </a:rPr>
              <a:t>BluePex</a:t>
            </a:r>
            <a:r>
              <a:rPr lang="pt-BR" sz="2400" b="1" dirty="0">
                <a:solidFill>
                  <a:srgbClr val="00CCFF"/>
                </a:solidFill>
                <a:latin typeface="Naste Light" panose="02000000000000000000" pitchFamily="2" charset="0"/>
              </a:rPr>
              <a:t>  </a:t>
            </a:r>
            <a:r>
              <a:rPr lang="pt-BR" sz="2400" dirty="0">
                <a:solidFill>
                  <a:schemeClr val="bg1"/>
                </a:solidFill>
                <a:latin typeface="Naste Light" panose="02000000000000000000" pitchFamily="2" charset="0"/>
              </a:rPr>
              <a:t>apresentam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5EF011-EC2B-41DE-A22B-C2FAD785D5DC}"/>
              </a:ext>
            </a:extLst>
          </p:cNvPr>
          <p:cNvSpPr txBox="1"/>
          <p:nvPr/>
        </p:nvSpPr>
        <p:spPr>
          <a:xfrm>
            <a:off x="2042716" y="1508135"/>
            <a:ext cx="8095456" cy="928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6000" dirty="0">
                <a:solidFill>
                  <a:srgbClr val="FFFFFF"/>
                </a:solidFill>
                <a:latin typeface="Naste Med" pitchFamily="2" charset="0"/>
              </a:rPr>
              <a:t>cases de sucesso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C96D449-D101-4DD7-BA3D-83D2E00EB376}"/>
              </a:ext>
            </a:extLst>
          </p:cNvPr>
          <p:cNvSpPr txBox="1"/>
          <p:nvPr/>
        </p:nvSpPr>
        <p:spPr>
          <a:xfrm>
            <a:off x="3250310" y="2254941"/>
            <a:ext cx="56802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Naste Light" panose="02000000000000000000" pitchFamily="2" charset="0"/>
              </a:rPr>
              <a:t>com resultados </a:t>
            </a:r>
            <a:r>
              <a:rPr lang="pt-BR" sz="2400" b="1" dirty="0">
                <a:solidFill>
                  <a:srgbClr val="00CCFF"/>
                </a:solidFill>
                <a:latin typeface="Naste Med" pitchFamily="2" charset="0"/>
              </a:rPr>
              <a:t>surpreendentes</a:t>
            </a:r>
          </a:p>
        </p:txBody>
      </p:sp>
      <p:pic>
        <p:nvPicPr>
          <p:cNvPr id="11" name="Imagem 10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5AEF28F5-D6D6-405E-830C-C984E6B58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3" y="568374"/>
            <a:ext cx="1680040" cy="41675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057E206-6B68-CF2A-C5A8-6BBD5EBC632B}"/>
              </a:ext>
            </a:extLst>
          </p:cNvPr>
          <p:cNvSpPr txBox="1"/>
          <p:nvPr/>
        </p:nvSpPr>
        <p:spPr>
          <a:xfrm>
            <a:off x="6269735" y="1308577"/>
            <a:ext cx="3215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400" dirty="0">
                <a:solidFill>
                  <a:srgbClr val="0BD1FF"/>
                </a:solidFill>
                <a:latin typeface="Naste Light" panose="02000000000000000000" pitchFamily="2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177916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edifício, ponte, grande, trem&#10;&#10;O conteúdo gerado por IA pode estar incorreto.">
            <a:extLst>
              <a:ext uri="{FF2B5EF4-FFF2-40B4-BE49-F238E27FC236}">
                <a16:creationId xmlns:a16="http://schemas.microsoft.com/office/drawing/2014/main" id="{386C31C9-88AA-E447-3B8F-3C17B2B0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6" y="446049"/>
            <a:ext cx="5162831" cy="59659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CAE2C61-3670-D87F-E04D-1C9B88458B9C}"/>
              </a:ext>
            </a:extLst>
          </p:cNvPr>
          <p:cNvSpPr txBox="1"/>
          <p:nvPr/>
        </p:nvSpPr>
        <p:spPr>
          <a:xfrm>
            <a:off x="657813" y="4031553"/>
            <a:ext cx="3869689" cy="15529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Naste" panose="02000000000000000000" pitchFamily="2" charset="0"/>
                <a:ea typeface="+mn-lt"/>
                <a:cs typeface="+mn-lt"/>
              </a:rPr>
              <a:t>“Com o suporte da </a:t>
            </a:r>
            <a:r>
              <a:rPr lang="pt-BR" sz="1200" dirty="0" err="1">
                <a:solidFill>
                  <a:schemeClr val="bg1"/>
                </a:solidFill>
                <a:latin typeface="Naste" panose="02000000000000000000" pitchFamily="2" charset="0"/>
                <a:ea typeface="+mn-lt"/>
                <a:cs typeface="+mn-lt"/>
              </a:rPr>
              <a:t>BluePex</a:t>
            </a:r>
            <a:r>
              <a:rPr lang="pt-BR" sz="1200" dirty="0">
                <a:solidFill>
                  <a:schemeClr val="bg1"/>
                </a:solidFill>
                <a:latin typeface="Naste" panose="02000000000000000000" pitchFamily="2" charset="0"/>
                <a:ea typeface="+mn-lt"/>
                <a:cs typeface="+mn-lt"/>
              </a:rPr>
              <a:t>®, consegui instalar e, agora, os colaboradores conseguem ter acesso seguro da empresa, navegam e os dados ficam todos registrados. O acesso é fácil e seguro aos arquivos que precisamos”.</a:t>
            </a:r>
            <a:endParaRPr lang="pt-BR" dirty="0">
              <a:latin typeface="Naste" panose="02000000000000000000" pitchFamily="2" charset="0"/>
            </a:endParaRPr>
          </a:p>
          <a:p>
            <a:pPr>
              <a:lnSpc>
                <a:spcPts val="2200"/>
              </a:lnSpc>
            </a:pPr>
            <a:endParaRPr lang="pt-BR" sz="120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pPr>
              <a:lnSpc>
                <a:spcPts val="2200"/>
              </a:lnSpc>
            </a:pPr>
            <a:endParaRPr lang="pt-BR" sz="1500" dirty="0">
              <a:solidFill>
                <a:schemeClr val="bg1"/>
              </a:solidFill>
              <a:latin typeface="Naste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2BA938-0DCF-EBA5-5774-3DC3CED117F5}"/>
              </a:ext>
            </a:extLst>
          </p:cNvPr>
          <p:cNvSpPr txBox="1"/>
          <p:nvPr/>
        </p:nvSpPr>
        <p:spPr>
          <a:xfrm>
            <a:off x="656489" y="5131241"/>
            <a:ext cx="386574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CCFF"/>
                </a:solidFill>
                <a:latin typeface="Naste" panose="02000000000000000000" pitchFamily="2" charset="0"/>
                <a:ea typeface="+mn-lt"/>
                <a:cs typeface="+mn-lt"/>
              </a:rPr>
              <a:t>Vinícius </a:t>
            </a:r>
            <a:r>
              <a:rPr lang="pt-BR" sz="1100" dirty="0" err="1">
                <a:solidFill>
                  <a:srgbClr val="00CCFF"/>
                </a:solidFill>
                <a:latin typeface="Naste" panose="02000000000000000000" pitchFamily="2" charset="0"/>
                <a:ea typeface="+mn-lt"/>
                <a:cs typeface="+mn-lt"/>
              </a:rPr>
              <a:t>Neisser</a:t>
            </a:r>
            <a:r>
              <a:rPr lang="pt-BR" sz="1100" dirty="0">
                <a:solidFill>
                  <a:srgbClr val="00CCFF"/>
                </a:solidFill>
                <a:latin typeface="Naste" panose="02000000000000000000" pitchFamily="2" charset="0"/>
                <a:ea typeface="+mn-lt"/>
                <a:cs typeface="+mn-lt"/>
              </a:rPr>
              <a:t> Romanelli</a:t>
            </a:r>
            <a:endParaRPr lang="pt-BR" sz="1100" dirty="0">
              <a:latin typeface="Naste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r>
              <a:rPr lang="pt-BR" sz="1100" dirty="0">
                <a:solidFill>
                  <a:srgbClr val="00CCFF"/>
                </a:solidFill>
                <a:latin typeface="Naste Light" panose="02000000000000000000" pitchFamily="2" charset="0"/>
                <a:ea typeface="+mn-lt"/>
                <a:cs typeface="+mn-lt"/>
              </a:rPr>
              <a:t>Departamento TI</a:t>
            </a:r>
            <a:endParaRPr lang="pt-BR" sz="11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4F330D5-8998-B4EA-3971-4ACF6AAE9B75}"/>
              </a:ext>
            </a:extLst>
          </p:cNvPr>
          <p:cNvSpPr/>
          <p:nvPr/>
        </p:nvSpPr>
        <p:spPr>
          <a:xfrm flipV="1">
            <a:off x="760139" y="5080538"/>
            <a:ext cx="832391" cy="7900"/>
          </a:xfrm>
          <a:prstGeom prst="round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04E50447-240E-A185-E35D-0644C0577E67}"/>
              </a:ext>
            </a:extLst>
          </p:cNvPr>
          <p:cNvSpPr/>
          <p:nvPr/>
        </p:nvSpPr>
        <p:spPr>
          <a:xfrm rot="10800000">
            <a:off x="6542119" y="-76200"/>
            <a:ext cx="4343898" cy="1924733"/>
          </a:xfrm>
          <a:prstGeom prst="round2SameRect">
            <a:avLst/>
          </a:prstGeom>
          <a:noFill/>
          <a:ln w="19050">
            <a:solidFill>
              <a:srgbClr val="007D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93CB4B5-3013-ADE3-D321-CB493E68B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863" y="716698"/>
            <a:ext cx="2860055" cy="56824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8D4464F-2E0B-5B4B-7DAF-F5E8B59BAD6D}"/>
              </a:ext>
            </a:extLst>
          </p:cNvPr>
          <p:cNvSpPr txBox="1"/>
          <p:nvPr/>
        </p:nvSpPr>
        <p:spPr>
          <a:xfrm>
            <a:off x="6325025" y="1420672"/>
            <a:ext cx="4767132" cy="4462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1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Fabricação de Torres de Energia e Telefonia | Minas Gerais</a:t>
            </a:r>
            <a:endParaRPr lang="pt-BR" sz="1100" dirty="0">
              <a:solidFill>
                <a:srgbClr val="000000"/>
              </a:solidFill>
              <a:latin typeface="Naste Med" pitchFamily="2" charset="0"/>
              <a:ea typeface="Calibri" panose="020F0502020204030204"/>
              <a:cs typeface="Calibri" panose="020F0502020204030204"/>
            </a:endParaRPr>
          </a:p>
          <a:p>
            <a:pPr algn="ctr"/>
            <a:endParaRPr lang="pt-BR" sz="1200" dirty="0">
              <a:solidFill>
                <a:srgbClr val="00CCFF"/>
              </a:solidFill>
              <a:latin typeface="Naste Med" pitchFamily="2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9DEEADF-0DAB-30C3-EABD-7EC80DD4A8F8}"/>
              </a:ext>
            </a:extLst>
          </p:cNvPr>
          <p:cNvSpPr txBox="1"/>
          <p:nvPr/>
        </p:nvSpPr>
        <p:spPr>
          <a:xfrm>
            <a:off x="6103325" y="2368162"/>
            <a:ext cx="5430858" cy="4504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Problema Detectado</a:t>
            </a:r>
            <a:endParaRPr lang="pt-BR" sz="1200" dirty="0">
              <a:latin typeface="Naste Med" pitchFamily="2" charset="0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Falta de autonomia sobre o serviço de proteção de rede e dependência</a:t>
            </a:r>
            <a:endParaRPr lang="pt-BR" sz="1200" dirty="0">
              <a:latin typeface="Naste Light" panose="02000000000000000000" pitchFamily="2" charset="0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externa total.</a:t>
            </a:r>
            <a:endParaRPr lang="pt-BR" sz="1200" dirty="0">
              <a:latin typeface="Naste Light" panose="02000000000000000000" pitchFamily="2" charset="0"/>
            </a:endParaRPr>
          </a:p>
          <a:p>
            <a:endParaRPr lang="pt-BR" sz="1200" dirty="0">
              <a:latin typeface="Naste Light" panose="02000000000000000000" pitchFamily="2" charset="0"/>
              <a:ea typeface="Calibri"/>
              <a:cs typeface="Calibri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Solução </a:t>
            </a:r>
            <a:r>
              <a:rPr lang="pt-BR" sz="1200" dirty="0" err="1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BluePex</a:t>
            </a:r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®</a:t>
            </a:r>
            <a:endParaRPr lang="pt-BR" sz="1200" dirty="0">
              <a:latin typeface="Naste Med" pitchFamily="2" charset="0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Adoção da plataforma </a:t>
            </a:r>
            <a:r>
              <a:rPr lang="pt-BR" sz="1200" dirty="0" err="1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BluePex</a:t>
            </a: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® Cyber Domo e implantação de </a:t>
            </a:r>
            <a:r>
              <a:rPr lang="pt-BR" sz="1200" dirty="0" err="1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VPNs</a:t>
            </a: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.</a:t>
            </a:r>
            <a:endParaRPr lang="pt-BR" sz="1200" dirty="0">
              <a:latin typeface="Naste Light" panose="02000000000000000000" pitchFamily="2" charset="0"/>
            </a:endParaRPr>
          </a:p>
          <a:p>
            <a:endParaRPr lang="pt-BR" sz="1200" dirty="0">
              <a:latin typeface="Naste Light" panose="02000000000000000000" pitchFamily="2" charset="0"/>
              <a:ea typeface="Calibri"/>
              <a:cs typeface="Calibri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Resultados</a:t>
            </a:r>
            <a:endParaRPr lang="pt-BR" sz="1200" dirty="0">
              <a:latin typeface="Naste Med" pitchFamily="2" charset="0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Maior autonomia e controle de cibersegurança;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Identificação de permissões de acesso a determinadas máquinas;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Monitoramento de infecções por vírus e bloqueio de programas;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Gerenciamento dos serviços no servidor para garantir o bom funcionamento;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Centralização da Gestão;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Centralização dos e-mails, possibilitando identificar itens no Spam;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Detecção de senhas vazadas e presença em </a:t>
            </a:r>
            <a:r>
              <a:rPr lang="pt-BR" sz="1200" dirty="0" err="1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blacklist</a:t>
            </a: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Facilitação do uso de uma VPN para acesso seguro dos colaboradores;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Navegação registrada e acesso fácil e seguro aos arquivos necessários;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NOC 8x5 com operação híbrida (humano + IA), oferecendo monitoramento proativo e resposta inteligente a incidentes.</a:t>
            </a:r>
            <a:endParaRPr lang="pt-BR" sz="12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endParaRPr lang="pt-BR" sz="1200" dirty="0">
              <a:solidFill>
                <a:srgbClr val="2D5186"/>
              </a:solidFill>
              <a:latin typeface="Naste Light" panose="02000000000000000000" pitchFamily="2" charset="0"/>
              <a:ea typeface="Calibri"/>
              <a:cs typeface="Calibri"/>
            </a:endParaRPr>
          </a:p>
          <a:p>
            <a:pPr>
              <a:lnSpc>
                <a:spcPts val="2200"/>
              </a:lnSpc>
            </a:pPr>
            <a:endParaRPr lang="pt-BR" sz="1200" dirty="0">
              <a:solidFill>
                <a:schemeClr val="bg1"/>
              </a:solidFill>
              <a:latin typeface="Naste Light" panose="02000000000000000000" pitchFamily="2" charset="0"/>
            </a:endParaRPr>
          </a:p>
          <a:p>
            <a:pPr>
              <a:lnSpc>
                <a:spcPts val="2200"/>
              </a:lnSpc>
            </a:pPr>
            <a:endParaRPr lang="pt-BR" sz="1200" dirty="0">
              <a:solidFill>
                <a:schemeClr val="bg1"/>
              </a:solidFill>
              <a:latin typeface="Naste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61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Vista aérea de casas e prédios&#10;&#10;O conteúdo gerado por IA pode estar incorreto.">
            <a:extLst>
              <a:ext uri="{FF2B5EF4-FFF2-40B4-BE49-F238E27FC236}">
                <a16:creationId xmlns:a16="http://schemas.microsoft.com/office/drawing/2014/main" id="{3A4CE877-958C-B4B1-E6F5-53DD80DDC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6" y="436756"/>
            <a:ext cx="5162831" cy="597519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DCE806E-4BE5-BB3A-1367-371A6E417858}"/>
              </a:ext>
            </a:extLst>
          </p:cNvPr>
          <p:cNvSpPr txBox="1"/>
          <p:nvPr/>
        </p:nvSpPr>
        <p:spPr>
          <a:xfrm>
            <a:off x="657813" y="3864284"/>
            <a:ext cx="3572324" cy="19222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Naste" panose="02000000000000000000" pitchFamily="2" charset="0"/>
                <a:ea typeface="+mn-lt"/>
                <a:cs typeface="+mn-lt"/>
              </a:rPr>
              <a:t>“Avaliamos a ferramenta como fundamental, pois permite o controle e monitoramento unificados de vírus e ameaças, estações, firewall, análise de vulnerabilidade, backup e </a:t>
            </a:r>
            <a:r>
              <a:rPr lang="pt-BR" sz="1200" dirty="0" err="1">
                <a:solidFill>
                  <a:schemeClr val="bg1"/>
                </a:solidFill>
                <a:latin typeface="Naste" panose="02000000000000000000" pitchFamily="2" charset="0"/>
                <a:ea typeface="+mn-lt"/>
                <a:cs typeface="+mn-lt"/>
              </a:rPr>
              <a:t>antispam</a:t>
            </a:r>
            <a:r>
              <a:rPr lang="pt-BR" sz="1200" dirty="0">
                <a:solidFill>
                  <a:schemeClr val="bg1"/>
                </a:solidFill>
                <a:latin typeface="Naste" panose="02000000000000000000" pitchFamily="2" charset="0"/>
                <a:ea typeface="+mn-lt"/>
                <a:cs typeface="+mn-lt"/>
              </a:rPr>
              <a:t> por meio de uma plataforma única, em cloud. Estamos felizes com a ferramenta e não hesitaríamos em recomendá-la"</a:t>
            </a:r>
            <a:endParaRPr lang="pt-BR" dirty="0">
              <a:latin typeface="Naste" panose="02000000000000000000" pitchFamily="2" charset="0"/>
            </a:endParaRPr>
          </a:p>
          <a:p>
            <a:pPr>
              <a:lnSpc>
                <a:spcPts val="2200"/>
              </a:lnSpc>
            </a:pPr>
            <a:endParaRPr lang="pt-BR" sz="120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pPr>
              <a:lnSpc>
                <a:spcPts val="2200"/>
              </a:lnSpc>
            </a:pPr>
            <a:endParaRPr lang="pt-BR" sz="1500" dirty="0">
              <a:solidFill>
                <a:schemeClr val="bg1"/>
              </a:solidFill>
              <a:latin typeface="Naste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00F25F-B520-A2E4-CED0-C1FAD6D0897A}"/>
              </a:ext>
            </a:extLst>
          </p:cNvPr>
          <p:cNvSpPr txBox="1"/>
          <p:nvPr/>
        </p:nvSpPr>
        <p:spPr>
          <a:xfrm>
            <a:off x="656489" y="5270631"/>
            <a:ext cx="386574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CCFF"/>
                </a:solidFill>
                <a:latin typeface="Naste" panose="02000000000000000000" pitchFamily="2" charset="0"/>
                <a:ea typeface="+mn-lt"/>
                <a:cs typeface="+mn-lt"/>
              </a:rPr>
              <a:t>Ricardo Shibata</a:t>
            </a:r>
            <a:endParaRPr lang="pt-BR" sz="1100" dirty="0">
              <a:latin typeface="Naste" panose="02000000000000000000" pitchFamily="2" charset="0"/>
            </a:endParaRPr>
          </a:p>
          <a:p>
            <a:r>
              <a:rPr lang="pt-BR" sz="1100" dirty="0">
                <a:solidFill>
                  <a:srgbClr val="00CCFF"/>
                </a:solidFill>
                <a:latin typeface="Naste Light" panose="02000000000000000000" pitchFamily="2" charset="0"/>
                <a:ea typeface="+mn-lt"/>
                <a:cs typeface="+mn-lt"/>
              </a:rPr>
              <a:t>Supervisor de TI</a:t>
            </a:r>
            <a:endParaRPr lang="pt-BR" sz="1100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A26D0E57-1572-1A4F-6504-34E25D8F76D5}"/>
              </a:ext>
            </a:extLst>
          </p:cNvPr>
          <p:cNvSpPr/>
          <p:nvPr/>
        </p:nvSpPr>
        <p:spPr>
          <a:xfrm flipV="1">
            <a:off x="760139" y="5238978"/>
            <a:ext cx="832391" cy="7900"/>
          </a:xfrm>
          <a:prstGeom prst="round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: Cantos Arredondados 16">
            <a:extLst>
              <a:ext uri="{FF2B5EF4-FFF2-40B4-BE49-F238E27FC236}">
                <a16:creationId xmlns:a16="http://schemas.microsoft.com/office/drawing/2014/main" id="{DEF52C14-69B2-A525-2D74-DC8070AB987B}"/>
              </a:ext>
            </a:extLst>
          </p:cNvPr>
          <p:cNvSpPr/>
          <p:nvPr/>
        </p:nvSpPr>
        <p:spPr>
          <a:xfrm rot="10800000">
            <a:off x="6542119" y="-104775"/>
            <a:ext cx="4343898" cy="2687430"/>
          </a:xfrm>
          <a:prstGeom prst="round2SameRect">
            <a:avLst/>
          </a:prstGeom>
          <a:noFill/>
          <a:ln w="19050">
            <a:solidFill>
              <a:srgbClr val="007D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0A331CE-E815-3D33-8F94-04D4D7D5E1F2}"/>
              </a:ext>
            </a:extLst>
          </p:cNvPr>
          <p:cNvSpPr txBox="1"/>
          <p:nvPr/>
        </p:nvSpPr>
        <p:spPr>
          <a:xfrm>
            <a:off x="6325025" y="1906680"/>
            <a:ext cx="476713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20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Fabricante de Ferramentas | São Paulo</a:t>
            </a:r>
            <a:endParaRPr lang="pt-BR">
              <a:latin typeface="Naste Med" pitchFamily="2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5E4DFE0-6B4E-DD49-64A9-4C0070343AD6}"/>
              </a:ext>
            </a:extLst>
          </p:cNvPr>
          <p:cNvSpPr txBox="1"/>
          <p:nvPr/>
        </p:nvSpPr>
        <p:spPr>
          <a:xfrm>
            <a:off x="6094032" y="2925723"/>
            <a:ext cx="5189249" cy="41382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Problema Detectado</a:t>
            </a:r>
            <a:endParaRPr lang="pt-BR" dirty="0">
              <a:latin typeface="Naste Med" pitchFamily="2" charset="0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Demanda para o atendimento a rigorosas normas de compliance no </a:t>
            </a:r>
            <a:r>
              <a:rPr lang="pt-BR" sz="1200" dirty="0" err="1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supply</a:t>
            </a: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 </a:t>
            </a:r>
            <a:r>
              <a:rPr lang="pt-BR" sz="1200" dirty="0" err="1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chain</a:t>
            </a: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 internacional, sujeitando a empresa a auditorias frequentes. Ambientes separados, atualizações máquina por máquina, alto consumo de energia e gestão complexa do parque com múltiplos servidores dedicados.</a:t>
            </a:r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endParaRPr lang="pt-BR" dirty="0">
              <a:latin typeface="Naste Light" panose="02000000000000000000" pitchFamily="2" charset="0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Solução </a:t>
            </a:r>
            <a:r>
              <a:rPr lang="pt-BR" sz="1200" dirty="0" err="1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BluePex</a:t>
            </a:r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®</a:t>
            </a:r>
            <a:endParaRPr lang="pt-BR" dirty="0">
              <a:latin typeface="Naste Med" pitchFamily="2" charset="0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Implementação da </a:t>
            </a:r>
            <a:r>
              <a:rPr lang="pt-BR" sz="1200" dirty="0" err="1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BluePex</a:t>
            </a: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® Cyber Domo, garantindo conformidade regulatória.</a:t>
            </a:r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Resultados</a:t>
            </a:r>
            <a:endParaRPr lang="pt-BR" dirty="0">
              <a:latin typeface="Naste Med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85% de redução no tempo de monitoramento;</a:t>
            </a:r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Economia em energia e hardware;</a:t>
            </a:r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Eliminação de gestão de múltiplos servidores;</a:t>
            </a:r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Proteção completa e controle de todo o parque computacional;</a:t>
            </a:r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Compliance com auditoria internacional.</a:t>
            </a:r>
            <a:endParaRPr lang="pt-BR" dirty="0">
              <a:latin typeface="Naste Light" panose="02000000000000000000" pitchFamily="2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pt-BR" sz="1200" dirty="0">
              <a:solidFill>
                <a:srgbClr val="2D5186"/>
              </a:solidFill>
              <a:latin typeface="Naste Light" panose="02000000000000000000" pitchFamily="2" charset="0"/>
              <a:ea typeface="Calibri"/>
              <a:cs typeface="Calibri"/>
            </a:endParaRPr>
          </a:p>
          <a:p>
            <a:pPr>
              <a:lnSpc>
                <a:spcPts val="2200"/>
              </a:lnSpc>
            </a:pPr>
            <a:endParaRPr lang="pt-BR" sz="1200" dirty="0">
              <a:solidFill>
                <a:schemeClr val="bg1"/>
              </a:solidFill>
              <a:latin typeface="Naste Light" panose="02000000000000000000" pitchFamily="2" charset="0"/>
            </a:endParaRPr>
          </a:p>
          <a:p>
            <a:pPr>
              <a:lnSpc>
                <a:spcPts val="2200"/>
              </a:lnSpc>
            </a:pPr>
            <a:endParaRPr lang="pt-BR" sz="1500" dirty="0">
              <a:solidFill>
                <a:schemeClr val="bg1"/>
              </a:solidFill>
              <a:latin typeface="Naste Light" panose="02000000000000000000" pitchFamily="2" charset="0"/>
            </a:endParaRPr>
          </a:p>
        </p:txBody>
      </p:sp>
      <p:pic>
        <p:nvPicPr>
          <p:cNvPr id="25" name="Imagem 2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1F640316-1766-AC16-309B-7FE8CFF58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835" y="297366"/>
            <a:ext cx="1229648" cy="144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8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Vista aérea de uma cidade&#10;&#10;O conteúdo gerado por IA pode estar incorreto.">
            <a:extLst>
              <a:ext uri="{FF2B5EF4-FFF2-40B4-BE49-F238E27FC236}">
                <a16:creationId xmlns:a16="http://schemas.microsoft.com/office/drawing/2014/main" id="{A9119768-5B92-6A4F-CAA4-09DC29730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6" y="427463"/>
            <a:ext cx="5162832" cy="605883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7F2DD76-5A9A-1B6F-52C4-C2BBCC4890EB}"/>
              </a:ext>
            </a:extLst>
          </p:cNvPr>
          <p:cNvSpPr txBox="1"/>
          <p:nvPr/>
        </p:nvSpPr>
        <p:spPr>
          <a:xfrm>
            <a:off x="657813" y="3947918"/>
            <a:ext cx="3600202" cy="1928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Naste" panose="02000000000000000000" pitchFamily="2" charset="0"/>
                <a:ea typeface="+mn-lt"/>
                <a:cs typeface="+mn-lt"/>
              </a:rPr>
              <a:t>“Sentimos a necessidade de nos desvincular dos padrões e das limitações estipuladas pelo fornecedor norte americano. Fomos ao mercado explorar as mais diversas e variadas opções e a </a:t>
            </a:r>
            <a:r>
              <a:rPr lang="pt-BR" sz="1200" dirty="0" err="1">
                <a:solidFill>
                  <a:schemeClr val="bg1"/>
                </a:solidFill>
                <a:latin typeface="Naste" panose="02000000000000000000" pitchFamily="2" charset="0"/>
                <a:ea typeface="+mn-lt"/>
                <a:cs typeface="+mn-lt"/>
              </a:rPr>
              <a:t>BluePex</a:t>
            </a:r>
            <a:r>
              <a:rPr lang="pt-BR" sz="1200" dirty="0">
                <a:solidFill>
                  <a:schemeClr val="bg1"/>
                </a:solidFill>
                <a:latin typeface="Naste" panose="02000000000000000000" pitchFamily="2" charset="0"/>
                <a:ea typeface="+mn-lt"/>
                <a:cs typeface="+mn-lt"/>
              </a:rPr>
              <a:t>® foi a mais completa que encontramos”</a:t>
            </a:r>
            <a:endParaRPr lang="pt-BR" dirty="0">
              <a:latin typeface="Naste" panose="02000000000000000000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Naste" panose="02000000000000000000" pitchFamily="2" charset="0"/>
              <a:ea typeface="Calibri"/>
              <a:cs typeface="Calibri"/>
            </a:endParaRPr>
          </a:p>
          <a:p>
            <a:pPr>
              <a:lnSpc>
                <a:spcPts val="2200"/>
              </a:lnSpc>
            </a:pPr>
            <a:endParaRPr lang="pt-BR" sz="120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pPr>
              <a:lnSpc>
                <a:spcPts val="2200"/>
              </a:lnSpc>
            </a:pPr>
            <a:endParaRPr lang="pt-BR" sz="1500" dirty="0">
              <a:solidFill>
                <a:schemeClr val="bg1"/>
              </a:solidFill>
              <a:latin typeface="Naste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20A0ED4-D7EB-68D1-40D8-AEB018F6E0D5}"/>
              </a:ext>
            </a:extLst>
          </p:cNvPr>
          <p:cNvSpPr txBox="1"/>
          <p:nvPr/>
        </p:nvSpPr>
        <p:spPr>
          <a:xfrm>
            <a:off x="656489" y="5186997"/>
            <a:ext cx="386574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00CCFF"/>
                </a:solidFill>
                <a:latin typeface="Naste" panose="02000000000000000000" pitchFamily="2" charset="0"/>
                <a:ea typeface="+mn-lt"/>
                <a:cs typeface="+mn-lt"/>
              </a:rPr>
              <a:t>Augusto Leonardo S. Faria</a:t>
            </a:r>
            <a:endParaRPr lang="pt-BR" sz="1100" dirty="0">
              <a:latin typeface="Naste" panose="02000000000000000000" pitchFamily="2" charset="0"/>
            </a:endParaRPr>
          </a:p>
          <a:p>
            <a:r>
              <a:rPr lang="pt-BR" sz="1100" dirty="0">
                <a:solidFill>
                  <a:srgbClr val="00CCFF"/>
                </a:solidFill>
                <a:latin typeface="Naste Light" panose="02000000000000000000" pitchFamily="2" charset="0"/>
                <a:ea typeface="+mn-lt"/>
                <a:cs typeface="+mn-lt"/>
              </a:rPr>
              <a:t>Departamento de Infraestrutura e Telecom</a:t>
            </a:r>
            <a:endParaRPr lang="pt-BR" sz="1100" dirty="0">
              <a:latin typeface="Naste Light" panose="02000000000000000000" pitchFamily="2" charset="0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08598E56-84A9-714F-A75B-E90A944310AC}"/>
              </a:ext>
            </a:extLst>
          </p:cNvPr>
          <p:cNvSpPr/>
          <p:nvPr/>
        </p:nvSpPr>
        <p:spPr>
          <a:xfrm flipV="1">
            <a:off x="760139" y="5145819"/>
            <a:ext cx="832391" cy="7900"/>
          </a:xfrm>
          <a:prstGeom prst="round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6">
            <a:extLst>
              <a:ext uri="{FF2B5EF4-FFF2-40B4-BE49-F238E27FC236}">
                <a16:creationId xmlns:a16="http://schemas.microsoft.com/office/drawing/2014/main" id="{E5C5373D-B426-624F-155B-5B7FCBBFE518}"/>
              </a:ext>
            </a:extLst>
          </p:cNvPr>
          <p:cNvSpPr/>
          <p:nvPr/>
        </p:nvSpPr>
        <p:spPr>
          <a:xfrm rot="10800000">
            <a:off x="6542119" y="-152400"/>
            <a:ext cx="4343898" cy="2762932"/>
          </a:xfrm>
          <a:prstGeom prst="round2SameRect">
            <a:avLst/>
          </a:prstGeom>
          <a:noFill/>
          <a:ln w="19050">
            <a:solidFill>
              <a:srgbClr val="007D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6F437A9-CD5B-3205-17DA-00E63DD03CD4}"/>
              </a:ext>
            </a:extLst>
          </p:cNvPr>
          <p:cNvSpPr txBox="1"/>
          <p:nvPr/>
        </p:nvSpPr>
        <p:spPr>
          <a:xfrm>
            <a:off x="6325025" y="1878801"/>
            <a:ext cx="4767132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Engenharia e Construção | São Paulo</a:t>
            </a:r>
            <a:endParaRPr lang="pt-BR" dirty="0">
              <a:latin typeface="Naste Med" pitchFamily="2" charset="0"/>
            </a:endParaRPr>
          </a:p>
          <a:p>
            <a:pPr algn="ctr"/>
            <a:endParaRPr lang="pt-BR" sz="1400" dirty="0">
              <a:solidFill>
                <a:srgbClr val="00CCFF"/>
              </a:solidFill>
              <a:latin typeface="Naste Med" pitchFamily="2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986E5B7-2257-3431-B51C-BBBE7DD359DB}"/>
              </a:ext>
            </a:extLst>
          </p:cNvPr>
          <p:cNvSpPr txBox="1"/>
          <p:nvPr/>
        </p:nvSpPr>
        <p:spPr>
          <a:xfrm>
            <a:off x="6103325" y="3037235"/>
            <a:ext cx="5430858" cy="39535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Problema Detectado</a:t>
            </a:r>
            <a:endParaRPr lang="pt-BR" dirty="0">
              <a:latin typeface="Naste Med" pitchFamily="2" charset="0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Limitações estipuladas pelo antigo fornecedor norte-americano e falta de adaptação à realidade da empresa.</a:t>
            </a:r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endParaRPr lang="pt-BR" dirty="0">
              <a:latin typeface="Naste Light" panose="02000000000000000000" pitchFamily="2" charset="0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Solução </a:t>
            </a:r>
            <a:r>
              <a:rPr lang="pt-BR" sz="1200" dirty="0" err="1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BluePex</a:t>
            </a:r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®</a:t>
            </a:r>
            <a:endParaRPr lang="pt-BR" dirty="0">
              <a:latin typeface="Naste Med" pitchFamily="2" charset="0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Implementação do </a:t>
            </a:r>
            <a:r>
              <a:rPr lang="pt-BR" sz="1200" dirty="0" err="1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BluePex</a:t>
            </a: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® Cyber Domo e soluções que permitiram atender as exigências do mercado.</a:t>
            </a:r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Med" pitchFamily="2" charset="0"/>
                <a:ea typeface="+mn-lt"/>
                <a:cs typeface="+mn-lt"/>
              </a:rPr>
              <a:t>Resultado</a:t>
            </a:r>
            <a:endParaRPr lang="pt-BR" dirty="0">
              <a:latin typeface="Naste Med" pitchFamily="2" charset="0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Atendimento a todos os pré-requisitos, dispondo de relatórios completos com dados estatísticos detalhados, dispositivos de segurança alinhados às exigências de mercado:</a:t>
            </a:r>
            <a:endParaRPr lang="pt-BR" dirty="0">
              <a:latin typeface="Naste Light" panose="02000000000000000000" pitchFamily="2" charset="0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Escritório central, obras e sites remotos, seguros e interligados;</a:t>
            </a:r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Flexibilidade da solução para os mais diversos ambientes, mantendo em        </a:t>
            </a:r>
            <a:endParaRPr lang="pt-BR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    primeira instância a segurança dos dados vinculada à estabilidade das   </a:t>
            </a:r>
            <a:endParaRPr lang="pt-BR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r>
              <a:rPr lang="pt-BR" sz="1200" dirty="0">
                <a:solidFill>
                  <a:srgbClr val="2D5186"/>
                </a:solidFill>
                <a:latin typeface="Naste Light" panose="02000000000000000000" pitchFamily="2" charset="0"/>
                <a:ea typeface="+mn-lt"/>
                <a:cs typeface="+mn-lt"/>
              </a:rPr>
              <a:t>    interconexões de rede da empresa.</a:t>
            </a:r>
            <a:endParaRPr lang="pt-BR" dirty="0">
              <a:latin typeface="Naste Light" panose="02000000000000000000" pitchFamily="2" charset="0"/>
              <a:ea typeface="Calibri"/>
              <a:cs typeface="Calibri"/>
            </a:endParaRPr>
          </a:p>
          <a:p>
            <a:endParaRPr lang="pt-BR" sz="1200" dirty="0">
              <a:solidFill>
                <a:srgbClr val="2D5186"/>
              </a:solidFill>
              <a:latin typeface="Naste Light" panose="02000000000000000000" pitchFamily="2" charset="0"/>
              <a:ea typeface="Calibri"/>
              <a:cs typeface="Calibri"/>
            </a:endParaRPr>
          </a:p>
          <a:p>
            <a:pPr>
              <a:lnSpc>
                <a:spcPts val="2200"/>
              </a:lnSpc>
            </a:pPr>
            <a:endParaRPr lang="pt-BR" sz="1200" dirty="0">
              <a:solidFill>
                <a:schemeClr val="bg1"/>
              </a:solidFill>
              <a:latin typeface="Naste Light" panose="02000000000000000000" pitchFamily="2" charset="0"/>
            </a:endParaRPr>
          </a:p>
          <a:p>
            <a:pPr>
              <a:lnSpc>
                <a:spcPts val="2200"/>
              </a:lnSpc>
            </a:pPr>
            <a:endParaRPr lang="pt-BR" sz="1500" dirty="0">
              <a:solidFill>
                <a:schemeClr val="bg1"/>
              </a:solidFill>
              <a:latin typeface="Naste Light" panose="02000000000000000000" pitchFamily="2" charset="0"/>
            </a:endParaRPr>
          </a:p>
        </p:txBody>
      </p:sp>
      <p:pic>
        <p:nvPicPr>
          <p:cNvPr id="25" name="Imagem 24" descr="Uma imagem contendo objeto, relógio, medidor&#10;&#10;O conteúdo gerado por IA pode estar incorreto.">
            <a:extLst>
              <a:ext uri="{FF2B5EF4-FFF2-40B4-BE49-F238E27FC236}">
                <a16:creationId xmlns:a16="http://schemas.microsoft.com/office/drawing/2014/main" id="{CD246042-26DE-F7F9-1592-9D4E5CF21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055" y="422469"/>
            <a:ext cx="1283087" cy="128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4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C58DA9BA-4AC8-4072-EF44-152D0B006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525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34BE8C1B-9B45-48E6-18AA-0EBD9CECC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24" y="5919123"/>
            <a:ext cx="1703348" cy="422536"/>
          </a:xfrm>
          <a:prstGeom prst="rect">
            <a:avLst/>
          </a:prstGeom>
        </p:spPr>
      </p:pic>
      <p:sp>
        <p:nvSpPr>
          <p:cNvPr id="4" name="CaixaDeTexto 6">
            <a:extLst>
              <a:ext uri="{FF2B5EF4-FFF2-40B4-BE49-F238E27FC236}">
                <a16:creationId xmlns:a16="http://schemas.microsoft.com/office/drawing/2014/main" id="{9399189C-CD13-C540-20D3-77324BB0F9A8}"/>
              </a:ext>
            </a:extLst>
          </p:cNvPr>
          <p:cNvSpPr txBox="1"/>
          <p:nvPr/>
        </p:nvSpPr>
        <p:spPr>
          <a:xfrm>
            <a:off x="1600136" y="1512384"/>
            <a:ext cx="4147630" cy="377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50" dirty="0">
                <a:solidFill>
                  <a:schemeClr val="bg1"/>
                </a:solidFill>
                <a:latin typeface="Naste Light" panose="02000000000000000000" pitchFamily="2" charset="0"/>
              </a:rPr>
              <a:t>Quer</a:t>
            </a:r>
            <a:r>
              <a:rPr lang="pt-BR" dirty="0">
                <a:solidFill>
                  <a:schemeClr val="bg1"/>
                </a:solidFill>
                <a:latin typeface="Naste Light" panose="02000000000000000000" pitchFamily="2" charset="0"/>
              </a:rPr>
              <a:t> que a sua gestão de TI também</a:t>
            </a:r>
          </a:p>
        </p:txBody>
      </p:sp>
      <p:sp>
        <p:nvSpPr>
          <p:cNvPr id="9" name="CaixaDeTexto 9">
            <a:extLst>
              <a:ext uri="{FF2B5EF4-FFF2-40B4-BE49-F238E27FC236}">
                <a16:creationId xmlns:a16="http://schemas.microsoft.com/office/drawing/2014/main" id="{2CBE5FAA-B130-BD57-1335-33AE61A6612F}"/>
              </a:ext>
            </a:extLst>
          </p:cNvPr>
          <p:cNvSpPr txBox="1"/>
          <p:nvPr/>
        </p:nvSpPr>
        <p:spPr>
          <a:xfrm>
            <a:off x="3901785" y="3670587"/>
            <a:ext cx="2084771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dirty="0" err="1">
                <a:solidFill>
                  <a:schemeClr val="bg1"/>
                </a:solidFill>
                <a:latin typeface="Naste Med" pitchFamily="2" charset="0"/>
              </a:rPr>
              <a:t>BluePex</a:t>
            </a:r>
            <a:r>
              <a:rPr lang="pt-BR" sz="1100" dirty="0">
                <a:solidFill>
                  <a:schemeClr val="bg1"/>
                </a:solidFill>
                <a:latin typeface="Naste Med" pitchFamily="2" charset="0"/>
              </a:rPr>
              <a:t>® </a:t>
            </a:r>
            <a:r>
              <a:rPr lang="pt-BR" sz="1100" dirty="0" err="1">
                <a:solidFill>
                  <a:schemeClr val="bg1"/>
                </a:solidFill>
                <a:latin typeface="Naste Med" pitchFamily="2" charset="0"/>
              </a:rPr>
              <a:t>Cybersecurity</a:t>
            </a:r>
            <a:r>
              <a:rPr lang="pt-BR" sz="1100" dirty="0">
                <a:solidFill>
                  <a:schemeClr val="bg1"/>
                </a:solidFill>
                <a:latin typeface="Naste Med" pitchFamily="2" charset="0"/>
              </a:rPr>
              <a:t> INC</a:t>
            </a:r>
          </a:p>
        </p:txBody>
      </p:sp>
      <p:sp>
        <p:nvSpPr>
          <p:cNvPr id="10" name="CaixaDeTexto 10">
            <a:extLst>
              <a:ext uri="{FF2B5EF4-FFF2-40B4-BE49-F238E27FC236}">
                <a16:creationId xmlns:a16="http://schemas.microsoft.com/office/drawing/2014/main" id="{1D6B2BEB-28A0-086F-98D3-298905D970AE}"/>
              </a:ext>
            </a:extLst>
          </p:cNvPr>
          <p:cNvSpPr txBox="1"/>
          <p:nvPr/>
        </p:nvSpPr>
        <p:spPr>
          <a:xfrm>
            <a:off x="1600136" y="1753345"/>
            <a:ext cx="3534982" cy="5355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50" dirty="0">
                <a:solidFill>
                  <a:srgbClr val="14FFFF"/>
                </a:solidFill>
                <a:latin typeface="Naste Med" pitchFamily="2" charset="0"/>
              </a:rPr>
              <a:t>Seja um Sucesso?</a:t>
            </a:r>
          </a:p>
        </p:txBody>
      </p:sp>
      <p:sp>
        <p:nvSpPr>
          <p:cNvPr id="11" name="CaixaDeTexto 11">
            <a:extLst>
              <a:ext uri="{FF2B5EF4-FFF2-40B4-BE49-F238E27FC236}">
                <a16:creationId xmlns:a16="http://schemas.microsoft.com/office/drawing/2014/main" id="{C0C548A4-D30C-A985-1B0F-A135C382F94A}"/>
              </a:ext>
            </a:extLst>
          </p:cNvPr>
          <p:cNvSpPr txBox="1"/>
          <p:nvPr/>
        </p:nvSpPr>
        <p:spPr>
          <a:xfrm>
            <a:off x="6728972" y="2332687"/>
            <a:ext cx="1890521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50" dirty="0" err="1">
                <a:solidFill>
                  <a:schemeClr val="bg1"/>
                </a:solidFill>
                <a:latin typeface="Naste" panose="02000000000000000000" pitchFamily="2" charset="0"/>
              </a:rPr>
              <a:t>Aracaju-SE</a:t>
            </a:r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Barueri-SP</a:t>
            </a: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Belém-PA</a:t>
            </a: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Campo </a:t>
            </a:r>
            <a:r>
              <a:rPr lang="pt-BR" sz="1250" dirty="0" err="1">
                <a:solidFill>
                  <a:schemeClr val="bg1"/>
                </a:solidFill>
                <a:latin typeface="Naste" panose="02000000000000000000" pitchFamily="2" charset="0"/>
              </a:rPr>
              <a:t>Grande-MS</a:t>
            </a:r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Curitiba-PR</a:t>
            </a:r>
          </a:p>
          <a:p>
            <a:r>
              <a:rPr lang="pt-BR" sz="1250" dirty="0" err="1">
                <a:solidFill>
                  <a:schemeClr val="bg1"/>
                </a:solidFill>
                <a:latin typeface="Naste" panose="02000000000000000000" pitchFamily="2" charset="0"/>
              </a:rPr>
              <a:t>Fortaleza-CE</a:t>
            </a:r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Guarulhos-SP</a:t>
            </a: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Paulínia-SP</a:t>
            </a: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Poços de Caldas-MG</a:t>
            </a:r>
          </a:p>
          <a:p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62533ED-C1EF-6357-2A2F-C2D5F09F5030}"/>
              </a:ext>
            </a:extLst>
          </p:cNvPr>
          <p:cNvSpPr/>
          <p:nvPr/>
        </p:nvSpPr>
        <p:spPr>
          <a:xfrm>
            <a:off x="3576102" y="3638550"/>
            <a:ext cx="325683" cy="32568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955" r="-4495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60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4D4BC2C-8D97-6921-7B94-2AACFEC2F582}"/>
              </a:ext>
            </a:extLst>
          </p:cNvPr>
          <p:cNvSpPr/>
          <p:nvPr/>
        </p:nvSpPr>
        <p:spPr>
          <a:xfrm>
            <a:off x="3576102" y="4075964"/>
            <a:ext cx="325683" cy="325683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429" r="-2142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60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932F6463-9A7B-7E39-7865-0C48C3A1271C}"/>
              </a:ext>
            </a:extLst>
          </p:cNvPr>
          <p:cNvSpPr/>
          <p:nvPr/>
        </p:nvSpPr>
        <p:spPr>
          <a:xfrm>
            <a:off x="3576102" y="4513381"/>
            <a:ext cx="325683" cy="325683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86" r="-2498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600"/>
          </a:p>
        </p:txBody>
      </p:sp>
      <p:sp>
        <p:nvSpPr>
          <p:cNvPr id="24" name="CaixaDeTexto 15">
            <a:extLst>
              <a:ext uri="{FF2B5EF4-FFF2-40B4-BE49-F238E27FC236}">
                <a16:creationId xmlns:a16="http://schemas.microsoft.com/office/drawing/2014/main" id="{E1C74F32-2A81-AC5D-6DCC-C4DAF4CD8C1A}"/>
              </a:ext>
            </a:extLst>
          </p:cNvPr>
          <p:cNvSpPr txBox="1"/>
          <p:nvPr/>
        </p:nvSpPr>
        <p:spPr>
          <a:xfrm>
            <a:off x="3912430" y="4040003"/>
            <a:ext cx="2380149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R. Wilson Vitorio </a:t>
            </a:r>
            <a:r>
              <a:rPr lang="pt-BR" sz="105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Coletta</a:t>
            </a:r>
            <a:r>
              <a:rPr lang="pt-BR" sz="105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, 157 Jd. Maria </a:t>
            </a:r>
            <a:r>
              <a:rPr lang="pt-BR" sz="105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Buschi</a:t>
            </a:r>
            <a:r>
              <a:rPr lang="pt-BR" sz="105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</a:t>
            </a:r>
            <a:r>
              <a:rPr lang="pt-BR" sz="105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Modeneis</a:t>
            </a:r>
            <a:r>
              <a:rPr lang="pt-BR" sz="105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, </a:t>
            </a:r>
            <a:r>
              <a:rPr lang="pt-BR" sz="105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Limeira-SP</a:t>
            </a:r>
            <a:endParaRPr lang="pt-BR" sz="1050" dirty="0" err="1">
              <a:solidFill>
                <a:srgbClr val="FFFFFF"/>
              </a:solidFill>
              <a:latin typeface="Naste Light" panose="02000000000000000000" pitchFamily="2" charset="0"/>
              <a:ea typeface="Calibri"/>
              <a:cs typeface="Calibri"/>
            </a:endParaRPr>
          </a:p>
        </p:txBody>
      </p:sp>
      <p:sp>
        <p:nvSpPr>
          <p:cNvPr id="25" name="CaixaDeTexto 16">
            <a:extLst>
              <a:ext uri="{FF2B5EF4-FFF2-40B4-BE49-F238E27FC236}">
                <a16:creationId xmlns:a16="http://schemas.microsoft.com/office/drawing/2014/main" id="{50396DFF-606C-1740-C72A-2364CD7307CE}"/>
              </a:ext>
            </a:extLst>
          </p:cNvPr>
          <p:cNvSpPr txBox="1"/>
          <p:nvPr/>
        </p:nvSpPr>
        <p:spPr>
          <a:xfrm>
            <a:off x="3901785" y="4464818"/>
            <a:ext cx="23907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dirty="0">
                <a:solidFill>
                  <a:schemeClr val="bg1"/>
                </a:solidFill>
                <a:effectLst/>
                <a:latin typeface="Naste Light" panose="02000000000000000000" pitchFamily="2" charset="0"/>
              </a:rPr>
              <a:t>R. Engº Frederico Ulrich, 2650 | 4470-605 | Porto - Moreira da Maia</a:t>
            </a:r>
            <a:endParaRPr lang="pt-BR" sz="1050" dirty="0">
              <a:solidFill>
                <a:schemeClr val="bg1"/>
              </a:solidFill>
              <a:latin typeface="Naste Light" panose="02000000000000000000" pitchFamily="2" charset="0"/>
            </a:endParaRPr>
          </a:p>
        </p:txBody>
      </p:sp>
      <p:sp>
        <p:nvSpPr>
          <p:cNvPr id="26" name="CaixaDeTexto 17">
            <a:extLst>
              <a:ext uri="{FF2B5EF4-FFF2-40B4-BE49-F238E27FC236}">
                <a16:creationId xmlns:a16="http://schemas.microsoft.com/office/drawing/2014/main" id="{287900B7-3EDE-3AC9-E4C9-DA6719B7716C}"/>
              </a:ext>
            </a:extLst>
          </p:cNvPr>
          <p:cNvSpPr txBox="1"/>
          <p:nvPr/>
        </p:nvSpPr>
        <p:spPr>
          <a:xfrm>
            <a:off x="1600136" y="2651636"/>
            <a:ext cx="4229164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0" dirty="0">
                <a:solidFill>
                  <a:schemeClr val="bg1"/>
                </a:solidFill>
                <a:latin typeface="Naste Light" panose="02000000000000000000" pitchFamily="2" charset="0"/>
              </a:rPr>
              <a:t>Agende agora uma apresentação com um de nossos especialistas para saber mais como a </a:t>
            </a:r>
            <a:r>
              <a:rPr lang="pt-BR" sz="1050" dirty="0" err="1">
                <a:solidFill>
                  <a:schemeClr val="bg1"/>
                </a:solidFill>
                <a:latin typeface="Naste Light" panose="02000000000000000000" pitchFamily="2" charset="0"/>
              </a:rPr>
              <a:t>BluePex</a:t>
            </a:r>
            <a:r>
              <a:rPr lang="pt-BR" sz="1050" dirty="0">
                <a:solidFill>
                  <a:schemeClr val="bg1"/>
                </a:solidFill>
                <a:latin typeface="Naste Light" panose="02000000000000000000" pitchFamily="2" charset="0"/>
              </a:rPr>
              <a:t>® pode contribuir para melhorar a sua cibersegurança.</a:t>
            </a:r>
          </a:p>
        </p:txBody>
      </p:sp>
      <p:sp>
        <p:nvSpPr>
          <p:cNvPr id="27" name="CaixaDeTexto 21">
            <a:extLst>
              <a:ext uri="{FF2B5EF4-FFF2-40B4-BE49-F238E27FC236}">
                <a16:creationId xmlns:a16="http://schemas.microsoft.com/office/drawing/2014/main" id="{BDAF5833-8EAF-3606-10B0-7EFB214404B5}"/>
              </a:ext>
            </a:extLst>
          </p:cNvPr>
          <p:cNvSpPr txBox="1"/>
          <p:nvPr/>
        </p:nvSpPr>
        <p:spPr>
          <a:xfrm>
            <a:off x="6731460" y="1927407"/>
            <a:ext cx="14677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rgbClr val="00FFFF"/>
                </a:solidFill>
                <a:latin typeface="Naste SemBd" pitchFamily="2" charset="0"/>
              </a:rPr>
              <a:t>Regionais</a:t>
            </a:r>
            <a:endParaRPr lang="pt-BR" sz="2000" dirty="0">
              <a:latin typeface="Naste SemBd" pitchFamily="2" charset="0"/>
            </a:endParaRPr>
          </a:p>
        </p:txBody>
      </p:sp>
      <p:pic>
        <p:nvPicPr>
          <p:cNvPr id="28" name="Imagem 27" descr="Placa azul com letras brancas em fundo preto&#10;&#10;O conteúdo gerado por IA pode estar incorreto.">
            <a:extLst>
              <a:ext uri="{FF2B5EF4-FFF2-40B4-BE49-F238E27FC236}">
                <a16:creationId xmlns:a16="http://schemas.microsoft.com/office/drawing/2014/main" id="{B396E7D9-9024-2FE2-09F3-EA35F7D48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93" y="3846734"/>
            <a:ext cx="964507" cy="961751"/>
          </a:xfrm>
          <a:prstGeom prst="rect">
            <a:avLst/>
          </a:prstGeom>
        </p:spPr>
      </p:pic>
      <p:pic>
        <p:nvPicPr>
          <p:cNvPr id="29" name="Imagem 28" descr="Logotipo&#10;&#10;O conteúdo gerado por IA pode estar incorreto.">
            <a:extLst>
              <a:ext uri="{FF2B5EF4-FFF2-40B4-BE49-F238E27FC236}">
                <a16:creationId xmlns:a16="http://schemas.microsoft.com/office/drawing/2014/main" id="{984CBA20-B710-16FD-8BC9-21133DBE9E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55" y="3846734"/>
            <a:ext cx="699067" cy="943740"/>
          </a:xfrm>
          <a:prstGeom prst="rect">
            <a:avLst/>
          </a:prstGeom>
        </p:spPr>
      </p:pic>
      <p:sp>
        <p:nvSpPr>
          <p:cNvPr id="30" name="CaixaDeTexto 28">
            <a:extLst>
              <a:ext uri="{FF2B5EF4-FFF2-40B4-BE49-F238E27FC236}">
                <a16:creationId xmlns:a16="http://schemas.microsoft.com/office/drawing/2014/main" id="{4ED09F36-8639-0860-D527-B5221D347F2A}"/>
              </a:ext>
            </a:extLst>
          </p:cNvPr>
          <p:cNvSpPr txBox="1"/>
          <p:nvPr/>
        </p:nvSpPr>
        <p:spPr>
          <a:xfrm>
            <a:off x="7148957" y="4910818"/>
            <a:ext cx="31204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>
                <a:solidFill>
                  <a:schemeClr val="bg1"/>
                </a:solidFill>
                <a:effectLst/>
                <a:latin typeface="Naste Med" pitchFamily="2" charset="0"/>
              </a:rPr>
              <a:t>Comercial: </a:t>
            </a:r>
            <a:r>
              <a:rPr lang="pt-BR" sz="900" dirty="0">
                <a:solidFill>
                  <a:schemeClr val="bg1"/>
                </a:solidFill>
                <a:latin typeface="Naste Med" pitchFamily="2" charset="0"/>
              </a:rPr>
              <a:t>0800.520.6505 | comercial@bluepex.com</a:t>
            </a:r>
          </a:p>
        </p:txBody>
      </p:sp>
      <p:sp>
        <p:nvSpPr>
          <p:cNvPr id="32" name="CaixaDeTexto 33">
            <a:extLst>
              <a:ext uri="{FF2B5EF4-FFF2-40B4-BE49-F238E27FC236}">
                <a16:creationId xmlns:a16="http://schemas.microsoft.com/office/drawing/2014/main" id="{C555BCE2-8E5C-B4BB-3ABB-B014AF77D054}"/>
              </a:ext>
            </a:extLst>
          </p:cNvPr>
          <p:cNvSpPr txBox="1"/>
          <p:nvPr/>
        </p:nvSpPr>
        <p:spPr>
          <a:xfrm>
            <a:off x="8494959" y="1949289"/>
            <a:ext cx="2566161" cy="22082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Recife-PE</a:t>
            </a: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Ribeirão </a:t>
            </a:r>
            <a:r>
              <a:rPr lang="pt-BR" sz="1250" dirty="0" err="1">
                <a:solidFill>
                  <a:schemeClr val="bg1"/>
                </a:solidFill>
                <a:latin typeface="Naste" panose="02000000000000000000" pitchFamily="2" charset="0"/>
              </a:rPr>
              <a:t>Preto-SP</a:t>
            </a:r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Rio de Janeiro-RJ</a:t>
            </a:r>
          </a:p>
          <a:p>
            <a:r>
              <a:rPr lang="pt-BR" sz="1250" dirty="0" err="1">
                <a:solidFill>
                  <a:schemeClr val="bg1"/>
                </a:solidFill>
                <a:latin typeface="Naste" panose="02000000000000000000" pitchFamily="2" charset="0"/>
              </a:rPr>
              <a:t>Salvador-BA</a:t>
            </a:r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São Bernardo do </a:t>
            </a:r>
            <a:r>
              <a:rPr lang="pt-BR" sz="1250" dirty="0" err="1">
                <a:solidFill>
                  <a:schemeClr val="bg1"/>
                </a:solidFill>
                <a:latin typeface="Naste" panose="02000000000000000000" pitchFamily="2" charset="0"/>
              </a:rPr>
              <a:t>Campo-SP</a:t>
            </a:r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São </a:t>
            </a:r>
            <a:r>
              <a:rPr lang="pt-BR" sz="1250" dirty="0" err="1">
                <a:solidFill>
                  <a:schemeClr val="bg1"/>
                </a:solidFill>
                <a:latin typeface="Naste" panose="02000000000000000000" pitchFamily="2" charset="0"/>
              </a:rPr>
              <a:t>Luis-MA</a:t>
            </a:r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São </a:t>
            </a:r>
            <a:r>
              <a:rPr lang="pt-BR" sz="1250" dirty="0" err="1">
                <a:solidFill>
                  <a:schemeClr val="bg1"/>
                </a:solidFill>
                <a:latin typeface="Naste" panose="02000000000000000000" pitchFamily="2" charset="0"/>
              </a:rPr>
              <a:t>Paulo-SP</a:t>
            </a:r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Taboão da </a:t>
            </a:r>
            <a:r>
              <a:rPr lang="pt-BR" sz="1250" dirty="0" err="1">
                <a:solidFill>
                  <a:schemeClr val="bg1"/>
                </a:solidFill>
                <a:latin typeface="Naste" panose="02000000000000000000" pitchFamily="2" charset="0"/>
              </a:rPr>
              <a:t>Serra-SP</a:t>
            </a: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Varginha-MG</a:t>
            </a: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Uberaba-MG</a:t>
            </a:r>
          </a:p>
          <a:p>
            <a:r>
              <a:rPr lang="pt-BR" sz="1250" dirty="0">
                <a:solidFill>
                  <a:schemeClr val="bg1"/>
                </a:solidFill>
                <a:latin typeface="Naste" panose="02000000000000000000" pitchFamily="2" charset="0"/>
              </a:rPr>
              <a:t>Vila </a:t>
            </a:r>
            <a:r>
              <a:rPr lang="pt-BR" sz="1250" dirty="0" err="1">
                <a:solidFill>
                  <a:schemeClr val="bg1"/>
                </a:solidFill>
                <a:latin typeface="Naste" panose="02000000000000000000" pitchFamily="2" charset="0"/>
              </a:rPr>
              <a:t>Velha-ES</a:t>
            </a:r>
            <a:endParaRPr lang="pt-BR" sz="1250" dirty="0">
              <a:solidFill>
                <a:schemeClr val="bg1"/>
              </a:solidFill>
              <a:latin typeface="Naste" panose="02000000000000000000" pitchFamily="2" charset="0"/>
            </a:endParaRP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2A41839B-3C49-7E94-239F-6917B667EDCF}"/>
              </a:ext>
            </a:extLst>
          </p:cNvPr>
          <p:cNvSpPr/>
          <p:nvPr/>
        </p:nvSpPr>
        <p:spPr>
          <a:xfrm>
            <a:off x="6542119" y="1512384"/>
            <a:ext cx="4343898" cy="3272638"/>
          </a:xfrm>
          <a:prstGeom prst="roundRect">
            <a:avLst>
              <a:gd name="adj" fmla="val 5043"/>
            </a:avLst>
          </a:prstGeom>
          <a:noFill/>
          <a:ln w="1905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B630BED6-4EC3-1C70-BC81-C6D9A8653409}"/>
              </a:ext>
            </a:extLst>
          </p:cNvPr>
          <p:cNvSpPr/>
          <p:nvPr/>
        </p:nvSpPr>
        <p:spPr>
          <a:xfrm>
            <a:off x="1692162" y="2448278"/>
            <a:ext cx="3415950" cy="40866"/>
          </a:xfrm>
          <a:prstGeom prst="rect">
            <a:avLst/>
          </a:prstGeom>
          <a:gradFill flip="none" rotWithShape="1">
            <a:gsLst>
              <a:gs pos="0">
                <a:srgbClr val="00FFFF"/>
              </a:gs>
              <a:gs pos="75000">
                <a:srgbClr val="0043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 </a:t>
            </a:r>
          </a:p>
        </p:txBody>
      </p:sp>
      <p:pic>
        <p:nvPicPr>
          <p:cNvPr id="38" name="Imagem 37" descr="Imagem em preto e branco&#10;&#10;Descrição gerada automaticamente">
            <a:extLst>
              <a:ext uri="{FF2B5EF4-FFF2-40B4-BE49-F238E27FC236}">
                <a16:creationId xmlns:a16="http://schemas.microsoft.com/office/drawing/2014/main" id="{5DB0E7DD-C84A-D48A-4944-83AA594AC3D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88" y="2149864"/>
            <a:ext cx="1201485" cy="5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09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DA9CD55-8DF1-B0F1-7888-F2AACC0B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BCEE6835-E710-4698-9890-7DD00034B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41" y="657709"/>
            <a:ext cx="1703348" cy="42253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084AF9-7A8D-45A6-9A2F-372F651A7394}"/>
              </a:ext>
            </a:extLst>
          </p:cNvPr>
          <p:cNvSpPr txBox="1"/>
          <p:nvPr/>
        </p:nvSpPr>
        <p:spPr>
          <a:xfrm>
            <a:off x="1406280" y="1545973"/>
            <a:ext cx="476827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Descubra qual é o nível de</a:t>
            </a:r>
            <a:endParaRPr lang="pt-BR" sz="2400" b="1" dirty="0">
              <a:solidFill>
                <a:srgbClr val="0BD1FF"/>
              </a:solidFill>
              <a:latin typeface="Naste Med" pitchFamily="2" charset="0"/>
              <a:ea typeface="Calibri"/>
              <a:cs typeface="Calibri"/>
            </a:endParaRPr>
          </a:p>
          <a:p>
            <a:pPr algn="ctr"/>
            <a:r>
              <a:rPr lang="pt-BR" sz="2400" b="1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maturidade em </a:t>
            </a:r>
            <a:r>
              <a:rPr lang="pt-BR" sz="2400" b="1" dirty="0" err="1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cybersecurity</a:t>
            </a:r>
            <a:endParaRPr lang="pt-BR" sz="2400" b="1" dirty="0">
              <a:solidFill>
                <a:srgbClr val="0BD1FF"/>
              </a:solidFill>
              <a:latin typeface="Naste Med" pitchFamily="2" charset="0"/>
              <a:ea typeface="Calibri"/>
              <a:cs typeface="Calibri"/>
            </a:endParaRPr>
          </a:p>
          <a:p>
            <a:pPr algn="ctr"/>
            <a:r>
              <a:rPr lang="pt-BR" sz="2400" b="1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da sua empresa</a:t>
            </a:r>
            <a:endParaRPr lang="pt-BR" sz="2400" b="1" dirty="0">
              <a:solidFill>
                <a:srgbClr val="0BD1FF"/>
              </a:solidFill>
              <a:latin typeface="Naste Med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01F0EE4-BEB5-4F34-8209-F7EF2AA8708C}"/>
              </a:ext>
            </a:extLst>
          </p:cNvPr>
          <p:cNvSpPr txBox="1"/>
          <p:nvPr/>
        </p:nvSpPr>
        <p:spPr>
          <a:xfrm>
            <a:off x="2896415" y="3043239"/>
            <a:ext cx="181173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" dirty="0">
                <a:solidFill>
                  <a:schemeClr val="bg1"/>
                </a:solidFill>
                <a:latin typeface="Naste Light" panose="02000000000000000000" pitchFamily="2" charset="0"/>
              </a:rPr>
              <a:t>Por meio de uma rápida avaliação com </a:t>
            </a:r>
            <a:r>
              <a:rPr lang="pt-BR" sz="1150" dirty="0">
                <a:solidFill>
                  <a:schemeClr val="bg1"/>
                </a:solidFill>
                <a:latin typeface="Naste Med" pitchFamily="2" charset="0"/>
              </a:rPr>
              <a:t>relatório de risco em PDF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1EA4AFE-D4B4-4887-AA90-22EB527F0A24}"/>
              </a:ext>
            </a:extLst>
          </p:cNvPr>
          <p:cNvSpPr txBox="1"/>
          <p:nvPr/>
        </p:nvSpPr>
        <p:spPr>
          <a:xfrm>
            <a:off x="6793365" y="3133016"/>
            <a:ext cx="3223978" cy="4462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150" dirty="0">
                <a:solidFill>
                  <a:schemeClr val="bg1"/>
                </a:solidFill>
                <a:latin typeface="Naste Light" panose="02000000000000000000" pitchFamily="2" charset="0"/>
              </a:rPr>
              <a:t>Baixe agora o </a:t>
            </a:r>
            <a:r>
              <a:rPr lang="pt-BR" sz="1150" dirty="0">
                <a:solidFill>
                  <a:schemeClr val="bg1"/>
                </a:solidFill>
                <a:latin typeface="Naste Med" pitchFamily="2" charset="0"/>
              </a:rPr>
              <a:t>guia prático</a:t>
            </a:r>
            <a:endParaRPr lang="pt-BR" dirty="0">
              <a:solidFill>
                <a:schemeClr val="bg1"/>
              </a:solidFill>
              <a:latin typeface="Naste Med" pitchFamily="2" charset="0"/>
              <a:ea typeface="Calibri"/>
              <a:cs typeface="Calibri"/>
            </a:endParaRPr>
          </a:p>
          <a:p>
            <a:pPr algn="ctr"/>
            <a:r>
              <a:rPr lang="pt-BR" sz="1150" dirty="0">
                <a:solidFill>
                  <a:schemeClr val="bg1"/>
                </a:solidFill>
                <a:latin typeface="Naste Med" pitchFamily="2" charset="0"/>
              </a:rPr>
              <a:t>de cibersegurança</a:t>
            </a:r>
            <a:endParaRPr lang="pt-BR" dirty="0">
              <a:solidFill>
                <a:schemeClr val="bg1"/>
              </a:solidFill>
              <a:latin typeface="Naste Med" pitchFamily="2" charset="0"/>
              <a:ea typeface="Calibri"/>
              <a:cs typeface="Calibri"/>
            </a:endParaRPr>
          </a:p>
        </p:txBody>
      </p:sp>
      <p:pic>
        <p:nvPicPr>
          <p:cNvPr id="4" name="Imagem 3" descr="Código QR&#10;&#10;O conteúdo gerado por IA pode estar incorreto.">
            <a:extLst>
              <a:ext uri="{FF2B5EF4-FFF2-40B4-BE49-F238E27FC236}">
                <a16:creationId xmlns:a16="http://schemas.microsoft.com/office/drawing/2014/main" id="{05D17049-D620-DFFE-ABCC-DF3F583C8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455" y="3803015"/>
            <a:ext cx="1588770" cy="1578610"/>
          </a:xfrm>
          <a:prstGeom prst="rect">
            <a:avLst/>
          </a:prstGeom>
        </p:spPr>
      </p:pic>
      <p:pic>
        <p:nvPicPr>
          <p:cNvPr id="5" name="Imagem 4" descr="Código QR&#10;&#10;O conteúdo gerado por IA pode estar incorreto.">
            <a:extLst>
              <a:ext uri="{FF2B5EF4-FFF2-40B4-BE49-F238E27FC236}">
                <a16:creationId xmlns:a16="http://schemas.microsoft.com/office/drawing/2014/main" id="{9F11757F-1B30-AABA-AC61-96835B978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533" y="3798252"/>
            <a:ext cx="1669415" cy="15881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E179F3B-1284-5AAD-8D66-936E0147A20D}"/>
              </a:ext>
            </a:extLst>
          </p:cNvPr>
          <p:cNvSpPr txBox="1"/>
          <p:nvPr/>
        </p:nvSpPr>
        <p:spPr>
          <a:xfrm>
            <a:off x="6008760" y="1728853"/>
            <a:ext cx="476827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400" b="1" dirty="0" err="1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BluePex</a:t>
            </a:r>
            <a:r>
              <a:rPr lang="pt-BR" sz="2400" b="1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  </a:t>
            </a:r>
            <a:r>
              <a:rPr lang="pt-BR" sz="2400" b="1" dirty="0" err="1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Cybersecurity</a:t>
            </a:r>
            <a:endParaRPr lang="pt-BR" b="1" dirty="0">
              <a:solidFill>
                <a:srgbClr val="0BD1FF"/>
              </a:solidFill>
              <a:latin typeface="Naste Med" pitchFamily="2" charset="0"/>
              <a:ea typeface="Calibri"/>
              <a:cs typeface="Calibri"/>
            </a:endParaRPr>
          </a:p>
          <a:p>
            <a:pPr algn="ctr"/>
            <a:r>
              <a:rPr lang="pt-BR" sz="2400" b="1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Framework</a:t>
            </a:r>
            <a:endParaRPr lang="pt-BR" b="1" dirty="0">
              <a:solidFill>
                <a:srgbClr val="0BD1FF"/>
              </a:solidFill>
              <a:latin typeface="Naste Med" pitchFamily="2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4902410-FF41-C616-30F0-964354E16954}"/>
              </a:ext>
            </a:extLst>
          </p:cNvPr>
          <p:cNvSpPr/>
          <p:nvPr/>
        </p:nvSpPr>
        <p:spPr>
          <a:xfrm>
            <a:off x="2539078" y="2823023"/>
            <a:ext cx="2515098" cy="2856078"/>
          </a:xfrm>
          <a:prstGeom prst="roundRect">
            <a:avLst>
              <a:gd name="adj" fmla="val 5043"/>
            </a:avLst>
          </a:prstGeom>
          <a:noFill/>
          <a:ln w="1905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17AF6C96-2461-E366-A668-4E29E9794C86}"/>
              </a:ext>
            </a:extLst>
          </p:cNvPr>
          <p:cNvSpPr/>
          <p:nvPr/>
        </p:nvSpPr>
        <p:spPr>
          <a:xfrm>
            <a:off x="7151717" y="2823022"/>
            <a:ext cx="2515098" cy="2856078"/>
          </a:xfrm>
          <a:prstGeom prst="roundRect">
            <a:avLst>
              <a:gd name="adj" fmla="val 5043"/>
            </a:avLst>
          </a:prstGeom>
          <a:noFill/>
          <a:ln w="19050">
            <a:solidFill>
              <a:srgbClr val="0B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1572BBE-6387-2EC4-44AE-4BE31D79D4D4}"/>
              </a:ext>
            </a:extLst>
          </p:cNvPr>
          <p:cNvSpPr txBox="1"/>
          <p:nvPr/>
        </p:nvSpPr>
        <p:spPr>
          <a:xfrm>
            <a:off x="7765865" y="1832169"/>
            <a:ext cx="42563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200" dirty="0">
                <a:solidFill>
                  <a:srgbClr val="00CCFF"/>
                </a:solidFill>
                <a:latin typeface="Naste Light" panose="02000000000000000000" pitchFamily="2" charset="0"/>
                <a:ea typeface="+mn-lt"/>
                <a:cs typeface="+mn-lt"/>
              </a:rPr>
              <a:t>®</a:t>
            </a:r>
            <a:endParaRPr lang="pt-BR" sz="1050" dirty="0">
              <a:latin typeface="Naste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24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, Padrão do plano de fundo&#10;&#10;O conteúdo gerado por IA pode estar incorreto.">
            <a:extLst>
              <a:ext uri="{FF2B5EF4-FFF2-40B4-BE49-F238E27FC236}">
                <a16:creationId xmlns:a16="http://schemas.microsoft.com/office/drawing/2014/main" id="{4F3D2613-D9F9-518E-CB98-2259D5B5F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3BB3D02-DD26-4AB0-A87A-7C3545C520AA}"/>
              </a:ext>
            </a:extLst>
          </p:cNvPr>
          <p:cNvSpPr txBox="1"/>
          <p:nvPr/>
        </p:nvSpPr>
        <p:spPr>
          <a:xfrm>
            <a:off x="1901863" y="2143866"/>
            <a:ext cx="8388274" cy="89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5400" dirty="0">
                <a:solidFill>
                  <a:srgbClr val="00FFFF"/>
                </a:solidFill>
                <a:latin typeface="Naste Med" pitchFamily="2" charset="0"/>
              </a:rPr>
              <a:t>MUITO OBRIGADO!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B93E49-F635-4161-A0E0-154083F1214E}"/>
              </a:ext>
            </a:extLst>
          </p:cNvPr>
          <p:cNvSpPr txBox="1"/>
          <p:nvPr/>
        </p:nvSpPr>
        <p:spPr>
          <a:xfrm>
            <a:off x="2423423" y="3808529"/>
            <a:ext cx="7345152" cy="12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BR" sz="1500" dirty="0">
                <a:solidFill>
                  <a:schemeClr val="bg1"/>
                </a:solidFill>
                <a:latin typeface="Naste Light" panose="02000000000000000000" pitchFamily="2" charset="0"/>
              </a:rPr>
              <a:t>E você? Quer ter uma Gestão mais centralizada através de nossa plataforma </a:t>
            </a:r>
          </a:p>
          <a:p>
            <a:pPr algn="ctr">
              <a:lnSpc>
                <a:spcPts val="2200"/>
              </a:lnSpc>
            </a:pPr>
            <a:r>
              <a:rPr lang="pt-BR" sz="1500" dirty="0">
                <a:solidFill>
                  <a:schemeClr val="bg1"/>
                </a:solidFill>
                <a:latin typeface="Naste Light" panose="02000000000000000000" pitchFamily="2" charset="0"/>
              </a:rPr>
              <a:t>Full Cyber, em cloud, baseada em IA? Temos a certeza de que sua empresa </a:t>
            </a:r>
          </a:p>
          <a:p>
            <a:pPr algn="ctr">
              <a:lnSpc>
                <a:spcPts val="2200"/>
              </a:lnSpc>
            </a:pPr>
            <a:r>
              <a:rPr lang="pt-BR" sz="1500" dirty="0">
                <a:solidFill>
                  <a:schemeClr val="bg1"/>
                </a:solidFill>
                <a:latin typeface="Naste Light" panose="02000000000000000000" pitchFamily="2" charset="0"/>
              </a:rPr>
              <a:t>estará muito mais segura e produtiva. </a:t>
            </a:r>
            <a:r>
              <a:rPr lang="pt-BR" sz="1500" b="1" dirty="0">
                <a:solidFill>
                  <a:schemeClr val="bg1"/>
                </a:solidFill>
                <a:latin typeface="Naste Light" panose="02000000000000000000" pitchFamily="2" charset="0"/>
              </a:rPr>
              <a:t>Vem ser Blue!</a:t>
            </a:r>
          </a:p>
          <a:p>
            <a:pPr algn="ctr">
              <a:lnSpc>
                <a:spcPts val="2200"/>
              </a:lnSpc>
            </a:pPr>
            <a:endParaRPr lang="pt-BR" sz="1500" dirty="0">
              <a:solidFill>
                <a:schemeClr val="bg1"/>
              </a:solidFill>
              <a:latin typeface="Naste Light" panose="02000000000000000000" pitchFamily="2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0768787-2A51-40F1-A0FD-9E6A0CA89486}"/>
              </a:ext>
            </a:extLst>
          </p:cNvPr>
          <p:cNvSpPr/>
          <p:nvPr/>
        </p:nvSpPr>
        <p:spPr>
          <a:xfrm>
            <a:off x="3759496" y="3354330"/>
            <a:ext cx="4673007" cy="45719"/>
          </a:xfrm>
          <a:prstGeom prst="rect">
            <a:avLst/>
          </a:prstGeom>
          <a:gradFill flip="none" rotWithShape="1">
            <a:gsLst>
              <a:gs pos="0">
                <a:srgbClr val="00FFFF"/>
              </a:gs>
              <a:gs pos="75000">
                <a:srgbClr val="0043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 </a:t>
            </a:r>
          </a:p>
        </p:txBody>
      </p:sp>
      <p:pic>
        <p:nvPicPr>
          <p:cNvPr id="6" name="Imagem 5" descr="Imagem em preto e branco&#10;&#10;Descrição gerada automaticamente">
            <a:extLst>
              <a:ext uri="{FF2B5EF4-FFF2-40B4-BE49-F238E27FC236}">
                <a16:creationId xmlns:a16="http://schemas.microsoft.com/office/drawing/2014/main" id="{04BC89E1-EE0E-4CD7-AD3C-009877A6D5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96" y="2958846"/>
            <a:ext cx="1638300" cy="828675"/>
          </a:xfrm>
          <a:prstGeom prst="rect">
            <a:avLst/>
          </a:prstGeom>
        </p:spPr>
      </p:pic>
      <p:pic>
        <p:nvPicPr>
          <p:cNvPr id="9" name="Imagem 8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BCEE6835-E710-4698-9890-7DD00034B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24" y="5919123"/>
            <a:ext cx="1703348" cy="42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18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6ACFF9D-43EF-62A4-B80C-12EDDF4D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" y="-4482"/>
            <a:ext cx="12192000" cy="6858000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12875119-C223-4469-9EC5-3A3DC3C9DC6B}"/>
              </a:ext>
            </a:extLst>
          </p:cNvPr>
          <p:cNvSpPr txBox="1"/>
          <p:nvPr/>
        </p:nvSpPr>
        <p:spPr>
          <a:xfrm>
            <a:off x="1357557" y="777081"/>
            <a:ext cx="89502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latin typeface="Naste Med" pitchFamily="2" charset="0"/>
              </a:rPr>
              <a:t>Por que escolher </a:t>
            </a:r>
            <a:r>
              <a:rPr lang="pt-BR" sz="4800" dirty="0" err="1">
                <a:solidFill>
                  <a:schemeClr val="bg1"/>
                </a:solidFill>
                <a:latin typeface="Naste Med" pitchFamily="2" charset="0"/>
              </a:rPr>
              <a:t>BluePex</a:t>
            </a:r>
            <a:endParaRPr lang="pt-BR" sz="4800" dirty="0">
              <a:solidFill>
                <a:schemeClr val="bg1"/>
              </a:solidFill>
              <a:latin typeface="Naste Med" pitchFamily="2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738473B-20D1-481D-8C65-3FF448834626}"/>
              </a:ext>
            </a:extLst>
          </p:cNvPr>
          <p:cNvSpPr txBox="1"/>
          <p:nvPr/>
        </p:nvSpPr>
        <p:spPr>
          <a:xfrm>
            <a:off x="2833062" y="1448216"/>
            <a:ext cx="6003059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900" dirty="0">
                <a:solidFill>
                  <a:srgbClr val="FFFFFF"/>
                </a:solidFill>
                <a:latin typeface="Naste Light" panose="02000000000000000000" pitchFamily="2" charset="0"/>
              </a:rPr>
              <a:t>Uma empresa em constante </a:t>
            </a:r>
            <a:r>
              <a:rPr lang="pt-BR" sz="1900" dirty="0">
                <a:solidFill>
                  <a:srgbClr val="0BD1FF"/>
                </a:solidFill>
                <a:latin typeface="Naste Med" pitchFamily="2" charset="0"/>
              </a:rPr>
              <a:t>evolução</a:t>
            </a:r>
          </a:p>
        </p:txBody>
      </p:sp>
      <p:pic>
        <p:nvPicPr>
          <p:cNvPr id="13" name="Imagem 12" descr="Uma imagem contendo objeto, relógio, mulher&#10;&#10;O conteúdo gerado por IA pode estar incorreto.">
            <a:extLst>
              <a:ext uri="{FF2B5EF4-FFF2-40B4-BE49-F238E27FC236}">
                <a16:creationId xmlns:a16="http://schemas.microsoft.com/office/drawing/2014/main" id="{F56C6E4B-E4B6-3B94-C0DD-87ECD9E52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526" y="2161616"/>
            <a:ext cx="1852893" cy="1862418"/>
          </a:xfrm>
          <a:prstGeom prst="rect">
            <a:avLst/>
          </a:prstGeom>
        </p:spPr>
      </p:pic>
      <p:pic>
        <p:nvPicPr>
          <p:cNvPr id="14" name="Imagem 13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497ABB9C-6498-D9EF-8972-0070F0C01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908" y="2161616"/>
            <a:ext cx="1852893" cy="186241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1C3F2F1-8A0D-ED04-9729-378752251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289" y="2161616"/>
            <a:ext cx="1862418" cy="1862418"/>
          </a:xfrm>
          <a:prstGeom prst="rect">
            <a:avLst/>
          </a:prstGeom>
        </p:spPr>
      </p:pic>
      <p:pic>
        <p:nvPicPr>
          <p:cNvPr id="17" name="Imagem 16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9C564A59-5FBB-CAE6-7F8C-74A2C01BC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527" y="4301939"/>
            <a:ext cx="1852893" cy="1862418"/>
          </a:xfrm>
          <a:prstGeom prst="rect">
            <a:avLst/>
          </a:prstGeom>
        </p:spPr>
      </p:pic>
      <p:pic>
        <p:nvPicPr>
          <p:cNvPr id="18" name="Imagem 17" descr="Logotipo, Ícone&#10;&#10;O conteúdo gerado por IA pode estar incorreto.">
            <a:extLst>
              <a:ext uri="{FF2B5EF4-FFF2-40B4-BE49-F238E27FC236}">
                <a16:creationId xmlns:a16="http://schemas.microsoft.com/office/drawing/2014/main" id="{58A6D4B5-F076-F903-93AA-02E6C232F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909" y="4313145"/>
            <a:ext cx="1849531" cy="1849532"/>
          </a:xfrm>
          <a:prstGeom prst="rect">
            <a:avLst/>
          </a:prstGeom>
        </p:spPr>
      </p:pic>
      <p:pic>
        <p:nvPicPr>
          <p:cNvPr id="20" name="Imagem 19" descr="Logotipo, Ícone&#10;&#10;O conteúdo gerado por IA pode estar incorreto.">
            <a:extLst>
              <a:ext uri="{FF2B5EF4-FFF2-40B4-BE49-F238E27FC236}">
                <a16:creationId xmlns:a16="http://schemas.microsoft.com/office/drawing/2014/main" id="{F5C5CB41-5F83-C29C-CAA7-0FCD01184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2288" y="4301937"/>
            <a:ext cx="1864100" cy="186241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CE9070A-963F-5144-9D52-78A33F586B39}"/>
              </a:ext>
            </a:extLst>
          </p:cNvPr>
          <p:cNvSpPr txBox="1"/>
          <p:nvPr/>
        </p:nvSpPr>
        <p:spPr>
          <a:xfrm>
            <a:off x="9514279" y="917586"/>
            <a:ext cx="214938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900" dirty="0">
                <a:solidFill>
                  <a:srgbClr val="FFFFFF"/>
                </a:solidFill>
                <a:latin typeface="Naste Light" panose="02000000000000000000" pitchFamily="2" charset="0"/>
              </a:rPr>
              <a:t>®</a:t>
            </a:r>
            <a:endParaRPr lang="pt-BR" sz="1900" b="1" dirty="0">
              <a:solidFill>
                <a:srgbClr val="0BD1FF"/>
              </a:solidFill>
              <a:latin typeface="Naste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2312FA-9D5D-C74B-9347-01AC166BC377}"/>
              </a:ext>
            </a:extLst>
          </p:cNvPr>
          <p:cNvSpPr txBox="1"/>
          <p:nvPr/>
        </p:nvSpPr>
        <p:spPr>
          <a:xfrm>
            <a:off x="9550855" y="1051846"/>
            <a:ext cx="16068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800" dirty="0">
                <a:solidFill>
                  <a:srgbClr val="FFFFFF"/>
                </a:solidFill>
                <a:latin typeface="Naste" panose="02000000000000000000" pitchFamily="2" charset="0"/>
              </a:rPr>
              <a:t>:</a:t>
            </a:r>
            <a:endParaRPr lang="pt-BR" sz="2800" dirty="0">
              <a:solidFill>
                <a:srgbClr val="0BD1FF"/>
              </a:solidFill>
              <a:latin typeface="Nas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5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897703AF-E33C-445E-6794-EDB0CC6D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58205B60-AF7B-F4A4-2606-52F5AA91D862}"/>
              </a:ext>
            </a:extLst>
          </p:cNvPr>
          <p:cNvSpPr/>
          <p:nvPr/>
        </p:nvSpPr>
        <p:spPr>
          <a:xfrm>
            <a:off x="6167892" y="604973"/>
            <a:ext cx="5365726" cy="6509060"/>
          </a:xfrm>
          <a:prstGeom prst="roundRect">
            <a:avLst>
              <a:gd name="adj" fmla="val 3715"/>
            </a:avLst>
          </a:prstGeom>
          <a:gradFill flip="none" rotWithShape="1">
            <a:gsLst>
              <a:gs pos="0">
                <a:srgbClr val="001222"/>
              </a:gs>
              <a:gs pos="50000">
                <a:srgbClr val="002643"/>
              </a:gs>
              <a:gs pos="100000">
                <a:srgbClr val="00538A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66CC1557-1C56-07B6-5415-0D626B887CB5}"/>
              </a:ext>
            </a:extLst>
          </p:cNvPr>
          <p:cNvSpPr/>
          <p:nvPr/>
        </p:nvSpPr>
        <p:spPr>
          <a:xfrm>
            <a:off x="859030" y="605118"/>
            <a:ext cx="4742330" cy="2353236"/>
          </a:xfrm>
          <a:prstGeom prst="roundRect">
            <a:avLst>
              <a:gd name="adj" fmla="val 5398"/>
            </a:avLst>
          </a:prstGeom>
          <a:solidFill>
            <a:srgbClr val="039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3B77B8E7-B2F5-6791-3F35-B8F17BCA6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622" y="2737877"/>
            <a:ext cx="2029948" cy="844364"/>
          </a:xfrm>
          <a:prstGeom prst="rect">
            <a:avLst/>
          </a:prstGeom>
        </p:spPr>
      </p:pic>
      <p:pic>
        <p:nvPicPr>
          <p:cNvPr id="7" name="Imagem 6" descr="Interface gráfica do usuário, Texto, Aplicativo, Word&#10;&#10;O conteúdo gerado por IA pode estar incorreto.">
            <a:extLst>
              <a:ext uri="{FF2B5EF4-FFF2-40B4-BE49-F238E27FC236}">
                <a16:creationId xmlns:a16="http://schemas.microsoft.com/office/drawing/2014/main" id="{8F55BC72-C4F2-1A15-1317-55036ACC1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439" y="2737877"/>
            <a:ext cx="1998010" cy="846045"/>
          </a:xfrm>
          <a:prstGeom prst="rect">
            <a:avLst/>
          </a:prstGeom>
        </p:spPr>
      </p:pic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6423320D-C77E-5FF2-8E8E-41019381B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56" y="3432642"/>
            <a:ext cx="1796303" cy="844364"/>
          </a:xfrm>
          <a:prstGeom prst="rect">
            <a:avLst/>
          </a:prstGeom>
        </p:spPr>
      </p:pic>
      <p:pic>
        <p:nvPicPr>
          <p:cNvPr id="9" name="Imagem 8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23E29A5D-74A9-84BB-5D15-31B433F71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320" y="3432643"/>
            <a:ext cx="2897842" cy="844364"/>
          </a:xfrm>
          <a:prstGeom prst="rect">
            <a:avLst/>
          </a:prstGeom>
        </p:spPr>
      </p:pic>
      <p:pic>
        <p:nvPicPr>
          <p:cNvPr id="10" name="Imagem 9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47092A4E-77CF-238C-9EDC-B28D31ACA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322" y="776848"/>
            <a:ext cx="4262158" cy="128363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202F257-4C7F-491C-2092-7FD3F170951A}"/>
              </a:ext>
            </a:extLst>
          </p:cNvPr>
          <p:cNvSpPr txBox="1"/>
          <p:nvPr/>
        </p:nvSpPr>
        <p:spPr>
          <a:xfrm>
            <a:off x="1013837" y="2191631"/>
            <a:ext cx="4373128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1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80% das organizações globais correm o risco de sofrerem uma</a:t>
            </a:r>
            <a:endParaRPr lang="pt-BR" sz="1100" dirty="0">
              <a:latin typeface="Naste Light" panose="02000000000000000000" pitchFamily="2" charset="0"/>
            </a:endParaRPr>
          </a:p>
          <a:p>
            <a:pPr algn="ctr"/>
            <a:r>
              <a:rPr lang="pt-BR" sz="11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violação de dados do tipo </a:t>
            </a:r>
            <a:r>
              <a:rPr lang="pt-BR" sz="1100" dirty="0" err="1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ransomware</a:t>
            </a:r>
            <a:r>
              <a:rPr lang="pt-BR" sz="11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, nos próximos 12 meses*</a:t>
            </a:r>
            <a:endParaRPr lang="pt-BR" sz="1100" dirty="0">
              <a:latin typeface="Naste Light" panose="02000000000000000000" pitchFamily="2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508954B-FC89-18FF-D2DF-BC8478E25FE1}"/>
              </a:ext>
            </a:extLst>
          </p:cNvPr>
          <p:cNvSpPr txBox="1"/>
          <p:nvPr/>
        </p:nvSpPr>
        <p:spPr>
          <a:xfrm>
            <a:off x="632583" y="4477031"/>
            <a:ext cx="506176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Naste" panose="02000000000000000000" pitchFamily="2" charset="0"/>
                <a:ea typeface="+mn-lt"/>
                <a:cs typeface="+mn-lt"/>
              </a:rPr>
              <a:t>Notificações de incidentes recebidos pelo CERT . </a:t>
            </a:r>
            <a:r>
              <a:rPr lang="pt-BR" sz="1600" dirty="0" err="1">
                <a:solidFill>
                  <a:srgbClr val="FFFFFF"/>
                </a:solidFill>
                <a:latin typeface="Naste" panose="02000000000000000000" pitchFamily="2" charset="0"/>
                <a:ea typeface="+mn-lt"/>
                <a:cs typeface="+mn-lt"/>
              </a:rPr>
              <a:t>br</a:t>
            </a:r>
            <a:endParaRPr lang="pt-BR" sz="1600" dirty="0">
              <a:latin typeface="Naste" panose="02000000000000000000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BA61109-621E-8597-F404-E9C8858F5D15}"/>
              </a:ext>
            </a:extLst>
          </p:cNvPr>
          <p:cNvSpPr txBox="1"/>
          <p:nvPr/>
        </p:nvSpPr>
        <p:spPr>
          <a:xfrm>
            <a:off x="6528939" y="1313743"/>
            <a:ext cx="4804031" cy="46283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50000"/>
              </a:lnSpc>
            </a:pP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Falta equipe, rotina com alta demanda e um </a:t>
            </a:r>
            <a:r>
              <a:rPr lang="pt-BR" sz="118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time enxuto</a:t>
            </a:r>
            <a:endParaRPr lang="pt-BR" sz="1180" dirty="0">
              <a:solidFill>
                <a:srgbClr val="0BD1FF"/>
              </a:solidFill>
              <a:latin typeface="Naste Med" pitchFamily="2" charset="0"/>
            </a:endParaRPr>
          </a:p>
          <a:p>
            <a:pPr>
              <a:lnSpc>
                <a:spcPct val="250000"/>
              </a:lnSpc>
            </a:pP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Sempre </a:t>
            </a:r>
            <a:r>
              <a:rPr lang="pt-BR" sz="118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"</a:t>
            </a:r>
            <a:r>
              <a:rPr lang="pt-BR" sz="118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apagando incêndios</a:t>
            </a:r>
            <a:r>
              <a:rPr lang="pt-BR" sz="118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"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sem tempo para prevenção</a:t>
            </a:r>
            <a:endParaRPr lang="pt-BR" sz="1180" dirty="0">
              <a:latin typeface="Naste Light" panose="020000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Sobrecarregado, com </a:t>
            </a:r>
            <a:r>
              <a:rPr lang="pt-BR" sz="118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tarefas repetitivas</a:t>
            </a:r>
            <a:r>
              <a:rPr lang="pt-BR" sz="118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 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e pouca automação</a:t>
            </a:r>
            <a:endParaRPr lang="pt-BR" sz="1180" dirty="0">
              <a:latin typeface="Naste Light" panose="020000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Muita complexidade, </a:t>
            </a:r>
            <a:r>
              <a:rPr lang="pt-BR" sz="118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"</a:t>
            </a:r>
            <a:r>
              <a:rPr lang="pt-BR" sz="118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sopa de letrinhas</a:t>
            </a:r>
            <a:r>
              <a:rPr lang="pt-BR" sz="118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",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XDR, EDR, MDM, SIEM...</a:t>
            </a:r>
            <a:endParaRPr lang="pt-BR" sz="1180" dirty="0">
              <a:latin typeface="Naste Light" panose="020000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Gestão de </a:t>
            </a:r>
            <a:r>
              <a:rPr lang="pt-BR" sz="118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diversos fornecedores</a:t>
            </a:r>
            <a:r>
              <a:rPr lang="pt-BR" sz="118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,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contratos e prazos</a:t>
            </a:r>
            <a:endParaRPr lang="pt-BR" sz="1180" dirty="0">
              <a:latin typeface="Naste Light" panose="020000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Ferramentas com variação cambial do dólar e </a:t>
            </a:r>
            <a:r>
              <a:rPr lang="pt-BR" sz="118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suporte </a:t>
            </a:r>
            <a:r>
              <a:rPr lang="pt-BR" sz="1180" dirty="0" err="1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en-us</a:t>
            </a:r>
            <a:endParaRPr lang="pt-BR" sz="1180" dirty="0">
              <a:solidFill>
                <a:srgbClr val="0BD1FF"/>
              </a:solidFill>
              <a:latin typeface="Naste Med" pitchFamily="2" charset="0"/>
            </a:endParaRPr>
          </a:p>
          <a:p>
            <a:pPr>
              <a:lnSpc>
                <a:spcPct val="250000"/>
              </a:lnSpc>
            </a:pP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Alto investimento inicial, </a:t>
            </a:r>
            <a:r>
              <a:rPr lang="pt-BR" sz="118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TCO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e obsolescência dos equipamentos</a:t>
            </a:r>
            <a:endParaRPr lang="pt-BR" sz="1180" dirty="0">
              <a:latin typeface="Naste Light" panose="020000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pt-BR" sz="118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Baixo orçamento</a:t>
            </a:r>
            <a:r>
              <a:rPr lang="pt-BR" sz="118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 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para investir em novas tecnologias</a:t>
            </a:r>
            <a:endParaRPr lang="pt-BR" sz="1180" dirty="0">
              <a:latin typeface="Naste Light" panose="020000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Falta de </a:t>
            </a:r>
            <a:r>
              <a:rPr lang="pt-BR" sz="118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visibilidade</a:t>
            </a:r>
            <a:r>
              <a:rPr lang="pt-BR" sz="118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 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da produtividade real em times home office</a:t>
            </a:r>
            <a:endParaRPr lang="pt-BR" sz="1180" dirty="0">
              <a:latin typeface="Naste Light" panose="02000000000000000000" pitchFamily="2" charset="0"/>
            </a:endParaRPr>
          </a:p>
          <a:p>
            <a:pPr>
              <a:lnSpc>
                <a:spcPct val="250000"/>
              </a:lnSpc>
            </a:pP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Alta exigência de </a:t>
            </a:r>
            <a:r>
              <a:rPr lang="pt-BR" sz="118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compliance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de clientes e mercado (ISO, NIST...)</a:t>
            </a:r>
            <a:endParaRPr lang="pt-BR" sz="1180" dirty="0">
              <a:latin typeface="Naste Light" panose="02000000000000000000" pitchFamily="2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4072246-0272-56AF-5FB1-9E8DC806A76D}"/>
              </a:ext>
            </a:extLst>
          </p:cNvPr>
          <p:cNvSpPr/>
          <p:nvPr/>
        </p:nvSpPr>
        <p:spPr>
          <a:xfrm>
            <a:off x="6442363" y="1471560"/>
            <a:ext cx="4788477" cy="337704"/>
          </a:xfrm>
          <a:prstGeom prst="roundRect">
            <a:avLst>
              <a:gd name="adj" fmla="val 247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5D9192D-C8C9-4F57-F7FF-F52A2B6FE17B}"/>
              </a:ext>
            </a:extLst>
          </p:cNvPr>
          <p:cNvSpPr txBox="1"/>
          <p:nvPr/>
        </p:nvSpPr>
        <p:spPr>
          <a:xfrm>
            <a:off x="6441353" y="943950"/>
            <a:ext cx="479282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Dores do mercado</a:t>
            </a:r>
            <a:endParaRPr lang="pt-BR" dirty="0">
              <a:latin typeface="Naste Med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CA225E4-6F90-5874-25CC-8402E8867502}"/>
              </a:ext>
            </a:extLst>
          </p:cNvPr>
          <p:cNvSpPr txBox="1"/>
          <p:nvPr/>
        </p:nvSpPr>
        <p:spPr>
          <a:xfrm>
            <a:off x="1490685" y="4841814"/>
            <a:ext cx="1954501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0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Ataques exploram sistemas desatualizados: </a:t>
            </a:r>
            <a:r>
              <a:rPr lang="pt-BR" sz="1000" dirty="0" err="1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patching</a:t>
            </a:r>
            <a:endParaRPr lang="pt-BR" sz="1000" dirty="0">
              <a:latin typeface="Naste Med" pitchFamily="2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DAED4FB-C99B-3ACF-D4DD-940147012EE4}"/>
              </a:ext>
            </a:extLst>
          </p:cNvPr>
          <p:cNvSpPr txBox="1"/>
          <p:nvPr/>
        </p:nvSpPr>
        <p:spPr>
          <a:xfrm>
            <a:off x="1490685" y="5298297"/>
            <a:ext cx="1789651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0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Uso de dispositivos</a:t>
            </a:r>
            <a:endParaRPr lang="pt-BR" sz="1000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r>
              <a:rPr lang="pt-BR" sz="10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externos: </a:t>
            </a:r>
            <a:r>
              <a:rPr lang="pt-BR" sz="100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USB, HD, </a:t>
            </a:r>
            <a:r>
              <a:rPr lang="pt-BR" sz="1000" dirty="0" err="1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etc</a:t>
            </a:r>
            <a:endParaRPr lang="pt-BR" sz="1000" dirty="0">
              <a:latin typeface="Naste Med" pitchFamily="2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9B7455D-156A-D43F-DEE8-F7DE6CEF3693}"/>
              </a:ext>
            </a:extLst>
          </p:cNvPr>
          <p:cNvSpPr txBox="1"/>
          <p:nvPr/>
        </p:nvSpPr>
        <p:spPr>
          <a:xfrm>
            <a:off x="1490685" y="5771902"/>
            <a:ext cx="1789651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00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Firewall</a:t>
            </a:r>
            <a:r>
              <a:rPr lang="pt-BR" sz="10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/VPN:</a:t>
            </a:r>
          </a:p>
          <a:p>
            <a:r>
              <a:rPr lang="pt-BR" sz="1000" dirty="0">
                <a:solidFill>
                  <a:srgbClr val="FFFFFF"/>
                </a:solidFill>
                <a:latin typeface="Naste Light" panose="02000000000000000000" pitchFamily="2" charset="0"/>
                <a:ea typeface="Calibri"/>
                <a:cs typeface="Calibri"/>
              </a:rPr>
              <a:t>Exploração de regras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15007A6-B95A-3269-F8FF-8F8816FB751B}"/>
              </a:ext>
            </a:extLst>
          </p:cNvPr>
          <p:cNvSpPr txBox="1"/>
          <p:nvPr/>
        </p:nvSpPr>
        <p:spPr>
          <a:xfrm>
            <a:off x="4176869" y="4841814"/>
            <a:ext cx="1789651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0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Por meio de</a:t>
            </a:r>
            <a:endParaRPr lang="pt-BR" sz="1000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r>
              <a:rPr lang="pt-BR" sz="1000" dirty="0" err="1">
                <a:solidFill>
                  <a:srgbClr val="FFFFFF"/>
                </a:solidFill>
                <a:latin typeface="Naste Med" pitchFamily="2" charset="0"/>
                <a:ea typeface="Calibri"/>
                <a:cs typeface="Calibri"/>
              </a:rPr>
              <a:t>Phishing</a:t>
            </a:r>
            <a:r>
              <a:rPr lang="pt-BR" sz="1000" dirty="0">
                <a:solidFill>
                  <a:srgbClr val="FFFFFF"/>
                </a:solidFill>
                <a:latin typeface="Naste Med" pitchFamily="2" charset="0"/>
                <a:ea typeface="Calibri"/>
                <a:cs typeface="Calibri"/>
              </a:rPr>
              <a:t>/Malware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55D8966-6E80-D813-25FF-0C77095DDC95}"/>
              </a:ext>
            </a:extLst>
          </p:cNvPr>
          <p:cNvSpPr txBox="1"/>
          <p:nvPr/>
        </p:nvSpPr>
        <p:spPr>
          <a:xfrm>
            <a:off x="4176869" y="5298297"/>
            <a:ext cx="1789651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00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Movimentação</a:t>
            </a:r>
            <a:endParaRPr lang="pt-BR" sz="1000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r>
              <a:rPr lang="pt-BR" sz="1000" dirty="0">
                <a:solidFill>
                  <a:srgbClr val="FFFFFF"/>
                </a:solidFill>
                <a:latin typeface="Naste Light" panose="02000000000000000000" pitchFamily="2" charset="0"/>
                <a:ea typeface="Calibri"/>
                <a:cs typeface="Calibri"/>
              </a:rPr>
              <a:t>lateral </a:t>
            </a:r>
            <a:r>
              <a:rPr lang="pt-BR" sz="1000" dirty="0">
                <a:solidFill>
                  <a:srgbClr val="FFFFFF"/>
                </a:solidFill>
                <a:latin typeface="Naste Med" pitchFamily="2" charset="0"/>
                <a:ea typeface="Calibri"/>
                <a:cs typeface="Calibri"/>
              </a:rPr>
              <a:t>interna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3BFF9C2-94BA-A64A-14D4-C8FAB958C224}"/>
              </a:ext>
            </a:extLst>
          </p:cNvPr>
          <p:cNvSpPr txBox="1"/>
          <p:nvPr/>
        </p:nvSpPr>
        <p:spPr>
          <a:xfrm>
            <a:off x="3251416" y="5763645"/>
            <a:ext cx="234994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00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7% falha operacional, 5% vazamento de credenciais e 2% outros**</a:t>
            </a:r>
            <a:endParaRPr lang="pt-BR" sz="1000" dirty="0">
              <a:solidFill>
                <a:srgbClr val="0BD1FF"/>
              </a:solidFill>
              <a:latin typeface="Naste Light" panose="02000000000000000000" pitchFamily="2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5D2B02F-9AA5-7320-5B2E-57D7EE4F0545}"/>
              </a:ext>
            </a:extLst>
          </p:cNvPr>
          <p:cNvSpPr txBox="1"/>
          <p:nvPr/>
        </p:nvSpPr>
        <p:spPr>
          <a:xfrm>
            <a:off x="647911" y="4757176"/>
            <a:ext cx="100524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21</a:t>
            </a:r>
            <a:r>
              <a:rPr lang="pt-BR" sz="320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%</a:t>
            </a:r>
            <a:endParaRPr lang="pt-BR" sz="3200" dirty="0">
              <a:solidFill>
                <a:srgbClr val="0BD1FF"/>
              </a:solidFill>
              <a:latin typeface="Naste Light" panose="02000000000000000000" pitchFamily="2" charset="0"/>
              <a:ea typeface="Calibri"/>
              <a:cs typeface="Calibri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D191281-5E08-8300-5AF7-1B744FA007D2}"/>
              </a:ext>
            </a:extLst>
          </p:cNvPr>
          <p:cNvSpPr txBox="1"/>
          <p:nvPr/>
        </p:nvSpPr>
        <p:spPr>
          <a:xfrm>
            <a:off x="647911" y="5213659"/>
            <a:ext cx="100524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18</a:t>
            </a:r>
            <a:r>
              <a:rPr lang="pt-BR" sz="320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%</a:t>
            </a:r>
            <a:endParaRPr lang="pt-BR" sz="3200" dirty="0">
              <a:solidFill>
                <a:srgbClr val="0BD1FF"/>
              </a:solidFill>
              <a:latin typeface="Naste Light" panose="02000000000000000000" pitchFamily="2" charset="0"/>
              <a:ea typeface="Calibri"/>
              <a:cs typeface="Calibri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20F2CBCD-B698-C3E9-7733-6C81BC8C3258}"/>
              </a:ext>
            </a:extLst>
          </p:cNvPr>
          <p:cNvSpPr txBox="1"/>
          <p:nvPr/>
        </p:nvSpPr>
        <p:spPr>
          <a:xfrm>
            <a:off x="647911" y="5687264"/>
            <a:ext cx="100524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13</a:t>
            </a:r>
            <a:r>
              <a:rPr lang="pt-BR" sz="320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%</a:t>
            </a:r>
            <a:endParaRPr lang="pt-BR" sz="3200" dirty="0">
              <a:solidFill>
                <a:srgbClr val="0BD1FF"/>
              </a:solidFill>
              <a:latin typeface="Naste Light" panose="02000000000000000000" pitchFamily="2" charset="0"/>
              <a:ea typeface="Calibri"/>
              <a:cs typeface="Calibri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A90A320-7BDE-E6D1-1B47-CE883495E7E2}"/>
              </a:ext>
            </a:extLst>
          </p:cNvPr>
          <p:cNvSpPr txBox="1"/>
          <p:nvPr/>
        </p:nvSpPr>
        <p:spPr>
          <a:xfrm>
            <a:off x="3251416" y="4757176"/>
            <a:ext cx="110737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20</a:t>
            </a:r>
            <a:r>
              <a:rPr lang="pt-BR" sz="320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%</a:t>
            </a:r>
            <a:endParaRPr lang="pt-BR" sz="3200" dirty="0">
              <a:solidFill>
                <a:srgbClr val="0BD1FF"/>
              </a:solidFill>
              <a:latin typeface="Naste Light" panose="02000000000000000000" pitchFamily="2" charset="0"/>
              <a:ea typeface="Calibri"/>
              <a:cs typeface="Calibri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85991B6-9019-A79E-DB57-1AB37DB43D33}"/>
              </a:ext>
            </a:extLst>
          </p:cNvPr>
          <p:cNvSpPr txBox="1"/>
          <p:nvPr/>
        </p:nvSpPr>
        <p:spPr>
          <a:xfrm>
            <a:off x="3251416" y="5213659"/>
            <a:ext cx="100524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dirty="0">
                <a:solidFill>
                  <a:srgbClr val="0BD1FF"/>
                </a:solidFill>
                <a:latin typeface="Naste Med" pitchFamily="2" charset="0"/>
                <a:ea typeface="+mn-lt"/>
                <a:cs typeface="+mn-lt"/>
              </a:rPr>
              <a:t>14</a:t>
            </a:r>
            <a:r>
              <a:rPr lang="pt-BR" sz="320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%</a:t>
            </a:r>
            <a:endParaRPr lang="pt-BR" sz="3200" dirty="0">
              <a:solidFill>
                <a:srgbClr val="0BD1FF"/>
              </a:solidFill>
              <a:latin typeface="Naste Light" panose="02000000000000000000" pitchFamily="2" charset="0"/>
              <a:ea typeface="Calibri"/>
              <a:cs typeface="Calibri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E3D681F-A41A-C4D9-9222-69D422C1D82D}"/>
              </a:ext>
            </a:extLst>
          </p:cNvPr>
          <p:cNvSpPr txBox="1"/>
          <p:nvPr/>
        </p:nvSpPr>
        <p:spPr>
          <a:xfrm>
            <a:off x="647911" y="6269970"/>
            <a:ext cx="557723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*exame.com/tecnologia/sequestro-de-dados-como-o-da-renner-serao-mais-frequentes-diz-pesquisa/ </a:t>
            </a:r>
            <a:endParaRPr lang="pt-BR" sz="800" dirty="0">
              <a:latin typeface="Naste Light" panose="02000000000000000000" pitchFamily="2" charset="0"/>
            </a:endParaRPr>
          </a:p>
          <a:p>
            <a:r>
              <a:rPr lang="pt-BR" sz="800" dirty="0">
                <a:solidFill>
                  <a:srgbClr val="0BD1FF"/>
                </a:solidFill>
                <a:latin typeface="Naste Light" panose="02000000000000000000" pitchFamily="2" charset="0"/>
                <a:ea typeface="+mn-lt"/>
                <a:cs typeface="+mn-lt"/>
              </a:rPr>
              <a:t>**Fonte: https://stats.cert.br/incidentes/ </a:t>
            </a:r>
            <a:endParaRPr lang="pt-BR" sz="800" dirty="0">
              <a:latin typeface="Naste Light" panose="02000000000000000000" pitchFamily="2" charset="0"/>
            </a:endParaRPr>
          </a:p>
          <a:p>
            <a:endParaRPr lang="pt-BR" sz="800" dirty="0">
              <a:solidFill>
                <a:srgbClr val="0BD1FF"/>
              </a:solidFill>
              <a:latin typeface="Naste Light" panose="02000000000000000000" pitchFamily="2" charset="0"/>
              <a:ea typeface="Calibri"/>
              <a:cs typeface="Calibri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825673D-3362-EB23-0148-B5D1C6CD7D68}"/>
              </a:ext>
            </a:extLst>
          </p:cNvPr>
          <p:cNvSpPr/>
          <p:nvPr/>
        </p:nvSpPr>
        <p:spPr>
          <a:xfrm>
            <a:off x="6441353" y="1921826"/>
            <a:ext cx="4788477" cy="337704"/>
          </a:xfrm>
          <a:prstGeom prst="roundRect">
            <a:avLst>
              <a:gd name="adj" fmla="val 247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5CD744C-AAA7-31D7-BEC0-BF2FD6D39DB3}"/>
              </a:ext>
            </a:extLst>
          </p:cNvPr>
          <p:cNvSpPr/>
          <p:nvPr/>
        </p:nvSpPr>
        <p:spPr>
          <a:xfrm>
            <a:off x="6441352" y="2372092"/>
            <a:ext cx="4788477" cy="337704"/>
          </a:xfrm>
          <a:prstGeom prst="roundRect">
            <a:avLst>
              <a:gd name="adj" fmla="val 247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4440931F-3D2D-5B17-EFA4-82A6F8CD9879}"/>
              </a:ext>
            </a:extLst>
          </p:cNvPr>
          <p:cNvSpPr/>
          <p:nvPr/>
        </p:nvSpPr>
        <p:spPr>
          <a:xfrm>
            <a:off x="6441351" y="2822358"/>
            <a:ext cx="4788477" cy="337704"/>
          </a:xfrm>
          <a:prstGeom prst="roundRect">
            <a:avLst>
              <a:gd name="adj" fmla="val 247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AB04DD7C-F9AF-9884-DC14-D9D3A301943E}"/>
              </a:ext>
            </a:extLst>
          </p:cNvPr>
          <p:cNvSpPr/>
          <p:nvPr/>
        </p:nvSpPr>
        <p:spPr>
          <a:xfrm>
            <a:off x="6441351" y="3272624"/>
            <a:ext cx="4788477" cy="337704"/>
          </a:xfrm>
          <a:prstGeom prst="roundRect">
            <a:avLst>
              <a:gd name="adj" fmla="val 247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85165D2F-4DFF-E476-E964-C057E9107FB2}"/>
              </a:ext>
            </a:extLst>
          </p:cNvPr>
          <p:cNvSpPr/>
          <p:nvPr/>
        </p:nvSpPr>
        <p:spPr>
          <a:xfrm>
            <a:off x="6440341" y="3722890"/>
            <a:ext cx="4788477" cy="337704"/>
          </a:xfrm>
          <a:prstGeom prst="roundRect">
            <a:avLst>
              <a:gd name="adj" fmla="val 247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9D5964A9-1C90-9630-48AB-D40725B5C596}"/>
              </a:ext>
            </a:extLst>
          </p:cNvPr>
          <p:cNvSpPr/>
          <p:nvPr/>
        </p:nvSpPr>
        <p:spPr>
          <a:xfrm>
            <a:off x="6440340" y="4173156"/>
            <a:ext cx="4788477" cy="337704"/>
          </a:xfrm>
          <a:prstGeom prst="roundRect">
            <a:avLst>
              <a:gd name="adj" fmla="val 247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CA7033C9-A0FD-09CF-1A57-12A1C224EE74}"/>
              </a:ext>
            </a:extLst>
          </p:cNvPr>
          <p:cNvSpPr/>
          <p:nvPr/>
        </p:nvSpPr>
        <p:spPr>
          <a:xfrm>
            <a:off x="6440339" y="4623422"/>
            <a:ext cx="4788477" cy="337704"/>
          </a:xfrm>
          <a:prstGeom prst="roundRect">
            <a:avLst>
              <a:gd name="adj" fmla="val 247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301B48A7-D3DE-6C2A-DEE7-25B67E0C9964}"/>
              </a:ext>
            </a:extLst>
          </p:cNvPr>
          <p:cNvSpPr/>
          <p:nvPr/>
        </p:nvSpPr>
        <p:spPr>
          <a:xfrm>
            <a:off x="6440339" y="5073688"/>
            <a:ext cx="4788477" cy="337704"/>
          </a:xfrm>
          <a:prstGeom prst="roundRect">
            <a:avLst>
              <a:gd name="adj" fmla="val 247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135EC122-D4B6-B942-CF8E-A549553B4D19}"/>
              </a:ext>
            </a:extLst>
          </p:cNvPr>
          <p:cNvSpPr/>
          <p:nvPr/>
        </p:nvSpPr>
        <p:spPr>
          <a:xfrm>
            <a:off x="6440338" y="5523956"/>
            <a:ext cx="4788477" cy="337704"/>
          </a:xfrm>
          <a:prstGeom prst="roundRect">
            <a:avLst>
              <a:gd name="adj" fmla="val 247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050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ABFFDC24-A931-3C41-F66B-0D24770D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B77D2AD-4603-EF49-AB02-5E497E652CB6}"/>
              </a:ext>
            </a:extLst>
          </p:cNvPr>
          <p:cNvSpPr txBox="1"/>
          <p:nvPr/>
        </p:nvSpPr>
        <p:spPr>
          <a:xfrm>
            <a:off x="3990940" y="2704493"/>
            <a:ext cx="4210117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Naste Light" panose="02000000000000000000" pitchFamily="2" charset="0"/>
              </a:rPr>
              <a:t>A </a:t>
            </a:r>
            <a:r>
              <a:rPr lang="pt-BR" sz="2200" dirty="0" err="1">
                <a:solidFill>
                  <a:schemeClr val="bg1"/>
                </a:solidFill>
                <a:latin typeface="Naste Light" panose="02000000000000000000" pitchFamily="2" charset="0"/>
              </a:rPr>
              <a:t>BluePex</a:t>
            </a:r>
            <a:r>
              <a:rPr lang="pt-BR" sz="2200" dirty="0">
                <a:solidFill>
                  <a:schemeClr val="bg1"/>
                </a:solidFill>
                <a:latin typeface="Naste Light" panose="02000000000000000000" pitchFamily="2" charset="0"/>
              </a:rPr>
              <a:t>  transforma o caos da cibersegurança unificando </a:t>
            </a:r>
            <a:r>
              <a:rPr lang="pt-BR" sz="2200" dirty="0">
                <a:solidFill>
                  <a:schemeClr val="bg1"/>
                </a:solidFill>
                <a:latin typeface="Naste Med" pitchFamily="2" charset="0"/>
              </a:rPr>
              <a:t>proteção, controle, disponibilidade e compliance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E4C7EA3-0FA0-66AD-B373-630E1772A566}"/>
              </a:ext>
            </a:extLst>
          </p:cNvPr>
          <p:cNvSpPr txBox="1"/>
          <p:nvPr/>
        </p:nvSpPr>
        <p:spPr>
          <a:xfrm>
            <a:off x="1073737" y="1810928"/>
            <a:ext cx="2103414" cy="6370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8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Monitoramento proativo </a:t>
            </a:r>
            <a:endParaRPr lang="pt-BR" sz="1180" dirty="0">
              <a:solidFill>
                <a:srgbClr val="000000"/>
              </a:solidFill>
              <a:latin typeface="Naste Med" pitchFamily="2" charset="0"/>
              <a:ea typeface="+mn-lt"/>
              <a:cs typeface="+mn-lt"/>
            </a:endParaRPr>
          </a:p>
          <a:p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e relatórios automáticos antecipam incidentes</a:t>
            </a:r>
            <a:endParaRPr lang="pt-BR" sz="1180" dirty="0">
              <a:latin typeface="Naste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60B6C6D-CB7A-F5F0-7216-B7DC893630BE}"/>
              </a:ext>
            </a:extLst>
          </p:cNvPr>
          <p:cNvSpPr txBox="1"/>
          <p:nvPr/>
        </p:nvSpPr>
        <p:spPr>
          <a:xfrm>
            <a:off x="1073737" y="3097543"/>
            <a:ext cx="2474135" cy="6370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Automação de </a:t>
            </a:r>
            <a:r>
              <a:rPr lang="pt-BR" sz="118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alertas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que reduz a necessidade de grandes times e </a:t>
            </a:r>
            <a:r>
              <a:rPr lang="pt-BR" sz="118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otimizam o tempo 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do analista</a:t>
            </a:r>
            <a:endParaRPr lang="pt-BR" sz="1180" dirty="0">
              <a:latin typeface="Naste Light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C32980D-74AB-7D6E-70A7-24574386B272}"/>
              </a:ext>
            </a:extLst>
          </p:cNvPr>
          <p:cNvSpPr txBox="1"/>
          <p:nvPr/>
        </p:nvSpPr>
        <p:spPr>
          <a:xfrm>
            <a:off x="1096149" y="4417775"/>
            <a:ext cx="2092205" cy="6370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Soluções nativas, sem necessidade de integração </a:t>
            </a:r>
            <a:endParaRPr lang="pt-BR" sz="1180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  <a:p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e </a:t>
            </a:r>
            <a:r>
              <a:rPr lang="pt-BR" sz="118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gestão centralizada</a:t>
            </a:r>
            <a:endParaRPr lang="pt-BR" sz="1180" dirty="0">
              <a:latin typeface="Naste Med" pitchFamily="2" charset="0"/>
              <a:ea typeface="Calibri"/>
              <a:cs typeface="Calibri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7CE9702-DA38-556F-7AF3-DBB55D767AAA}"/>
              </a:ext>
            </a:extLst>
          </p:cNvPr>
          <p:cNvSpPr txBox="1"/>
          <p:nvPr/>
        </p:nvSpPr>
        <p:spPr>
          <a:xfrm>
            <a:off x="5186295" y="5316307"/>
            <a:ext cx="2585263" cy="6370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Plataforma única, </a:t>
            </a:r>
            <a:r>
              <a:rPr lang="pt-BR" sz="118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contratação modular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, faturamento em reais e licenciado na modalidade SaaS</a:t>
            </a:r>
            <a:endParaRPr lang="pt-BR" sz="1180" dirty="0">
              <a:solidFill>
                <a:srgbClr val="000000"/>
              </a:solidFill>
              <a:latin typeface="Naste Light" panose="02000000000000000000" pitchFamily="2" charset="0"/>
              <a:ea typeface="+mn-lt"/>
              <a:cs typeface="+mn-l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20E7C5C-90F4-A3B1-3BF4-AF32A5F5EF38}"/>
              </a:ext>
            </a:extLst>
          </p:cNvPr>
          <p:cNvSpPr txBox="1"/>
          <p:nvPr/>
        </p:nvSpPr>
        <p:spPr>
          <a:xfrm>
            <a:off x="9265235" y="1792640"/>
            <a:ext cx="2271499" cy="6370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Dashboards intuitivos e </a:t>
            </a:r>
            <a:r>
              <a:rPr lang="pt-BR" sz="118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relatórios em tempo real 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oferecem total transparência</a:t>
            </a:r>
            <a:endParaRPr lang="pt-BR" sz="1180" dirty="0">
              <a:latin typeface="Naste Light" panose="02000000000000000000" pitchFamily="2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6DDE3BE-B40C-59A7-BD1E-22958372F7D8}"/>
              </a:ext>
            </a:extLst>
          </p:cNvPr>
          <p:cNvSpPr txBox="1"/>
          <p:nvPr/>
        </p:nvSpPr>
        <p:spPr>
          <a:xfrm>
            <a:off x="9265235" y="3207539"/>
            <a:ext cx="2383558" cy="4555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Tudo gerenciado e monitorado com um </a:t>
            </a:r>
            <a:r>
              <a:rPr lang="pt-BR" sz="118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único agente</a:t>
            </a:r>
            <a:endParaRPr lang="pt-BR" sz="1180" dirty="0">
              <a:latin typeface="Naste Med" pitchFamily="2" charset="0"/>
              <a:ea typeface="Calibri"/>
              <a:cs typeface="Calibri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CCBA030-0DDB-ABE0-AE40-DDEDA01D5929}"/>
              </a:ext>
            </a:extLst>
          </p:cNvPr>
          <p:cNvSpPr txBox="1"/>
          <p:nvPr/>
        </p:nvSpPr>
        <p:spPr>
          <a:xfrm>
            <a:off x="9265234" y="4399486"/>
            <a:ext cx="2466517" cy="6370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Atenda ao </a:t>
            </a:r>
            <a:r>
              <a:rPr lang="pt-BR" sz="1180" dirty="0">
                <a:solidFill>
                  <a:srgbClr val="FFFFFF"/>
                </a:solidFill>
                <a:latin typeface="Naste Med" pitchFamily="2" charset="0"/>
                <a:ea typeface="+mn-lt"/>
                <a:cs typeface="+mn-lt"/>
              </a:rPr>
              <a:t>compliance</a:t>
            </a:r>
            <a:r>
              <a:rPr lang="pt-BR" sz="1180" dirty="0">
                <a:solidFill>
                  <a:srgbClr val="FFFFFF"/>
                </a:solidFill>
                <a:latin typeface="Naste Light" panose="02000000000000000000" pitchFamily="2" charset="0"/>
                <a:ea typeface="+mn-lt"/>
                <a:cs typeface="+mn-lt"/>
              </a:rPr>
              <a:t> das leis e normas do seu segmento (ISO, NIST, LGPD, GDPR e demais)</a:t>
            </a:r>
            <a:endParaRPr lang="pt-BR" sz="1180" dirty="0">
              <a:latin typeface="Naste Light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FC94D17-B25A-41A5-3A78-338082300AB4}"/>
              </a:ext>
            </a:extLst>
          </p:cNvPr>
          <p:cNvSpPr txBox="1"/>
          <p:nvPr/>
        </p:nvSpPr>
        <p:spPr>
          <a:xfrm>
            <a:off x="5405439" y="2768501"/>
            <a:ext cx="38271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  <a:latin typeface="Naste Light" panose="02000000000000000000" pitchFamily="2" charset="0"/>
              </a:rPr>
              <a:t>®</a:t>
            </a:r>
            <a:endParaRPr lang="pt-BR" sz="1100" dirty="0">
              <a:solidFill>
                <a:schemeClr val="bg1"/>
              </a:solidFill>
              <a:latin typeface="Naste M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47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tângulo: Cantos Arredondados 70">
            <a:extLst>
              <a:ext uri="{FF2B5EF4-FFF2-40B4-BE49-F238E27FC236}">
                <a16:creationId xmlns:a16="http://schemas.microsoft.com/office/drawing/2014/main" id="{5E3BD46B-808A-40F2-AA55-DECCB13FA035}"/>
              </a:ext>
            </a:extLst>
          </p:cNvPr>
          <p:cNvSpPr/>
          <p:nvPr/>
        </p:nvSpPr>
        <p:spPr>
          <a:xfrm>
            <a:off x="394407" y="766835"/>
            <a:ext cx="11424650" cy="5452710"/>
          </a:xfrm>
          <a:prstGeom prst="roundRect">
            <a:avLst>
              <a:gd name="adj" fmla="val 9333"/>
            </a:avLst>
          </a:prstGeom>
          <a:noFill/>
          <a:ln w="25400">
            <a:solidFill>
              <a:srgbClr val="0068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567CD241-2539-4C20-A712-E8A9720BF5C1}"/>
              </a:ext>
            </a:extLst>
          </p:cNvPr>
          <p:cNvSpPr/>
          <p:nvPr/>
        </p:nvSpPr>
        <p:spPr>
          <a:xfrm>
            <a:off x="4586221" y="6026089"/>
            <a:ext cx="3042250" cy="66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A201508F-5AE2-4699-98DA-B76DBF7F8E8B}"/>
              </a:ext>
            </a:extLst>
          </p:cNvPr>
          <p:cNvSpPr/>
          <p:nvPr/>
        </p:nvSpPr>
        <p:spPr>
          <a:xfrm>
            <a:off x="3855814" y="205739"/>
            <a:ext cx="4673552" cy="1327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3D3B730-18D1-48F8-880D-02759BC2E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04" y="2247836"/>
            <a:ext cx="1602601" cy="34999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38750B9-7886-47CA-8D13-39DA96E5F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68" y="2146790"/>
            <a:ext cx="503644" cy="58252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CA7EF3E-E297-46EF-9D5E-007FB3E09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62" y="3584090"/>
            <a:ext cx="1399440" cy="27867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8635FBC-AFAF-4FAA-A1BA-4783D618F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62" y="3558409"/>
            <a:ext cx="1127720" cy="32740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31ACF69-3DB8-4882-B458-6402CF67D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98" y="4610640"/>
            <a:ext cx="603105" cy="56727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DFD0F19-3ADE-4343-B698-7EB75B6ED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93" y="2287515"/>
            <a:ext cx="1364456" cy="289796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1702B3DF-E842-42AB-BEC5-AB47AD24B1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263" y="2156899"/>
            <a:ext cx="730104" cy="582856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15E42ABF-E6CC-475F-B414-1A6F4462D3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13" y="2171465"/>
            <a:ext cx="501991" cy="501991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07FBB38C-3406-4757-8988-E92B8FECE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54" y="3540769"/>
            <a:ext cx="1127720" cy="359651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37D4976F-DB02-43EC-80E7-761AA51172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760" y="4665730"/>
            <a:ext cx="950565" cy="525312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98A1E709-CE22-4157-BF34-3EBF8A9184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071" y="4713547"/>
            <a:ext cx="1219128" cy="334663"/>
          </a:xfrm>
          <a:prstGeom prst="rect">
            <a:avLst/>
          </a:prstGeom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1527E88A-2DC5-430B-AF4F-70911D7D7369}"/>
              </a:ext>
            </a:extLst>
          </p:cNvPr>
          <p:cNvSpPr txBox="1"/>
          <p:nvPr/>
        </p:nvSpPr>
        <p:spPr>
          <a:xfrm>
            <a:off x="3243135" y="745890"/>
            <a:ext cx="5562603" cy="9351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6600" b="1" dirty="0" err="1">
                <a:solidFill>
                  <a:srgbClr val="0068A2"/>
                </a:solidFill>
                <a:latin typeface="Naste Med" pitchFamily="2" charset="0"/>
              </a:rPr>
              <a:t>BluePex</a:t>
            </a:r>
            <a:endParaRPr lang="pt-BR" sz="6600" b="1" dirty="0">
              <a:solidFill>
                <a:srgbClr val="0068A2"/>
              </a:solidFill>
              <a:latin typeface="Naste Med" pitchFamily="2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01D1AC96-FB12-4C0D-A188-ACB77E56AB99}"/>
              </a:ext>
            </a:extLst>
          </p:cNvPr>
          <p:cNvSpPr txBox="1"/>
          <p:nvPr/>
        </p:nvSpPr>
        <p:spPr>
          <a:xfrm>
            <a:off x="3266599" y="405168"/>
            <a:ext cx="56802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300" dirty="0">
                <a:solidFill>
                  <a:srgbClr val="0068A2"/>
                </a:solidFill>
                <a:latin typeface="Naste Light" panose="02000000000000000000" pitchFamily="2" charset="0"/>
              </a:rPr>
              <a:t>Empresas que </a:t>
            </a:r>
            <a:r>
              <a:rPr lang="pt-BR" sz="2300" dirty="0">
                <a:solidFill>
                  <a:srgbClr val="0BD1FF"/>
                </a:solidFill>
                <a:latin typeface="Naste Med" pitchFamily="2" charset="0"/>
              </a:rPr>
              <a:t>confiam</a:t>
            </a:r>
            <a:r>
              <a:rPr lang="pt-BR" sz="2300" dirty="0">
                <a:solidFill>
                  <a:srgbClr val="0068A2"/>
                </a:solidFill>
                <a:latin typeface="Naste Light" panose="02000000000000000000" pitchFamily="2" charset="0"/>
              </a:rPr>
              <a:t> na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07A0B09-69B9-4AD0-8289-4155117BBE26}"/>
              </a:ext>
            </a:extLst>
          </p:cNvPr>
          <p:cNvSpPr txBox="1"/>
          <p:nvPr/>
        </p:nvSpPr>
        <p:spPr>
          <a:xfrm>
            <a:off x="1294090" y="2771768"/>
            <a:ext cx="1527861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Indústria de Cosméticos</a:t>
            </a:r>
            <a:endParaRPr lang="pt-BR" sz="900">
              <a:solidFill>
                <a:srgbClr val="0068A2"/>
              </a:solidFill>
              <a:latin typeface="Myriad Pro" panose="020B0503030403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7DDEC0AA-DB09-4585-8C10-FE127D110031}"/>
              </a:ext>
            </a:extLst>
          </p:cNvPr>
          <p:cNvSpPr txBox="1"/>
          <p:nvPr/>
        </p:nvSpPr>
        <p:spPr>
          <a:xfrm>
            <a:off x="2740367" y="2770077"/>
            <a:ext cx="152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Engenharia e</a:t>
            </a: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Construção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0BD87106-A921-4ECC-8E1D-6425B1A27665}"/>
              </a:ext>
            </a:extLst>
          </p:cNvPr>
          <p:cNvSpPr txBox="1"/>
          <p:nvPr/>
        </p:nvSpPr>
        <p:spPr>
          <a:xfrm>
            <a:off x="4279710" y="2770076"/>
            <a:ext cx="152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Varejo/Agronegócio</a:t>
            </a: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Exclusivo John Deere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B3CAC0A5-F079-45F9-935A-C7C05CA7601C}"/>
              </a:ext>
            </a:extLst>
          </p:cNvPr>
          <p:cNvSpPr txBox="1"/>
          <p:nvPr/>
        </p:nvSpPr>
        <p:spPr>
          <a:xfrm>
            <a:off x="4011823" y="4024396"/>
            <a:ext cx="152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Logística e</a:t>
            </a: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Transportes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C674AE0C-3FFF-4A7A-A658-FDD2E86DA30C}"/>
              </a:ext>
            </a:extLst>
          </p:cNvPr>
          <p:cNvSpPr txBox="1"/>
          <p:nvPr/>
        </p:nvSpPr>
        <p:spPr>
          <a:xfrm>
            <a:off x="2376783" y="4027536"/>
            <a:ext cx="1527861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Rede Educacional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3D13EDC8-0187-4314-831E-96B95D0E9F1C}"/>
              </a:ext>
            </a:extLst>
          </p:cNvPr>
          <p:cNvSpPr txBox="1"/>
          <p:nvPr/>
        </p:nvSpPr>
        <p:spPr>
          <a:xfrm>
            <a:off x="5823007" y="2774674"/>
            <a:ext cx="15278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Clube</a:t>
            </a: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Esportivo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0CB5C63E-B41E-440C-BC66-2C19DCF3080E}"/>
              </a:ext>
            </a:extLst>
          </p:cNvPr>
          <p:cNvSpPr txBox="1"/>
          <p:nvPr/>
        </p:nvSpPr>
        <p:spPr>
          <a:xfrm>
            <a:off x="5502135" y="4023787"/>
            <a:ext cx="193569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Indústria de Estruturas Metálicas para Telefonia/Energia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D851B9C-CEFA-4131-B745-5B2CB63AA350}"/>
              </a:ext>
            </a:extLst>
          </p:cNvPr>
          <p:cNvSpPr txBox="1"/>
          <p:nvPr/>
        </p:nvSpPr>
        <p:spPr>
          <a:xfrm>
            <a:off x="3605709" y="5232930"/>
            <a:ext cx="152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rgbClr val="0068A2"/>
                </a:solidFill>
                <a:latin typeface="Myriad Pro" panose="020B0503030403020204" pitchFamily="34" charset="0"/>
              </a:rPr>
              <a:t>Indústria de Peças</a:t>
            </a:r>
          </a:p>
          <a:p>
            <a:pPr algn="ctr"/>
            <a:r>
              <a:rPr lang="pt-BR" sz="900" dirty="0">
                <a:solidFill>
                  <a:srgbClr val="0068A2"/>
                </a:solidFill>
                <a:latin typeface="Myriad Pro" panose="020B0503030403020204" pitchFamily="34" charset="0"/>
              </a:rPr>
              <a:t>Motociclísticas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4DC104FB-F1A8-4BD1-A222-4EF95FBC54ED}"/>
              </a:ext>
            </a:extLst>
          </p:cNvPr>
          <p:cNvSpPr txBox="1"/>
          <p:nvPr/>
        </p:nvSpPr>
        <p:spPr>
          <a:xfrm>
            <a:off x="9697876" y="2770448"/>
            <a:ext cx="152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Produtos</a:t>
            </a: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Químicos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9872F44A-2A39-4678-8FEA-ADB462680210}"/>
              </a:ext>
            </a:extLst>
          </p:cNvPr>
          <p:cNvSpPr txBox="1"/>
          <p:nvPr/>
        </p:nvSpPr>
        <p:spPr>
          <a:xfrm>
            <a:off x="6639246" y="5229101"/>
            <a:ext cx="152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Gestão</a:t>
            </a: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em Saúde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D98CEC3C-FFB6-4E3F-B0F2-42939B552DFB}"/>
              </a:ext>
            </a:extLst>
          </p:cNvPr>
          <p:cNvSpPr txBox="1"/>
          <p:nvPr/>
        </p:nvSpPr>
        <p:spPr>
          <a:xfrm>
            <a:off x="7771282" y="5242890"/>
            <a:ext cx="152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Engenharia e</a:t>
            </a: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 panose="020B0503030403020204" pitchFamily="34" charset="0"/>
              </a:rPr>
              <a:t>Construções</a:t>
            </a:r>
          </a:p>
        </p:txBody>
      </p:sp>
      <p:pic>
        <p:nvPicPr>
          <p:cNvPr id="74" name="Imagem 73">
            <a:extLst>
              <a:ext uri="{FF2B5EF4-FFF2-40B4-BE49-F238E27FC236}">
                <a16:creationId xmlns:a16="http://schemas.microsoft.com/office/drawing/2014/main" id="{AAE85458-AC5A-4F31-BDE2-D7459289E3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61" y="6011846"/>
            <a:ext cx="1707570" cy="424113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B01EC515-21FA-6F26-C1A7-254BDA1CE9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8067" y="2159559"/>
            <a:ext cx="951696" cy="56412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3B479F0-A8F9-863F-C0A4-B9E516542B0D}"/>
              </a:ext>
            </a:extLst>
          </p:cNvPr>
          <p:cNvSpPr txBox="1"/>
          <p:nvPr/>
        </p:nvSpPr>
        <p:spPr>
          <a:xfrm>
            <a:off x="7057232" y="2774674"/>
            <a:ext cx="1527861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 dirty="0">
                <a:solidFill>
                  <a:srgbClr val="0068A2"/>
                </a:solidFill>
                <a:latin typeface="Myriad Pro"/>
              </a:rPr>
              <a:t>Varejo Automotivo</a:t>
            </a:r>
            <a:endParaRPr lang="pt-BR" sz="9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8D490D6-3694-B044-DB38-D2F00B8C58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6958" y="2150168"/>
            <a:ext cx="807747" cy="57217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1B1F881-42C1-BC2A-4420-6E7D746D0471}"/>
              </a:ext>
            </a:extLst>
          </p:cNvPr>
          <p:cNvSpPr txBox="1"/>
          <p:nvPr/>
        </p:nvSpPr>
        <p:spPr>
          <a:xfrm>
            <a:off x="8409514" y="2774674"/>
            <a:ext cx="15278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Indústria de</a:t>
            </a: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Embalagens</a:t>
            </a:r>
          </a:p>
        </p:txBody>
      </p: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12AD5768-BFCF-8117-A139-3D67366006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7067" y="3424841"/>
            <a:ext cx="1196796" cy="5986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0A30314-446B-38C8-9C9A-42E624152082}"/>
              </a:ext>
            </a:extLst>
          </p:cNvPr>
          <p:cNvSpPr txBox="1"/>
          <p:nvPr/>
        </p:nvSpPr>
        <p:spPr>
          <a:xfrm>
            <a:off x="781372" y="4024396"/>
            <a:ext cx="15278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Indústria de Alimentos</a:t>
            </a: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para Animais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341F51F-EF80-1160-B62E-F93DD4FF21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28654" y="3553295"/>
            <a:ext cx="1259849" cy="32022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B453469-7B23-D897-5CFF-A3D444BEC02E}"/>
              </a:ext>
            </a:extLst>
          </p:cNvPr>
          <p:cNvSpPr txBox="1"/>
          <p:nvPr/>
        </p:nvSpPr>
        <p:spPr>
          <a:xfrm>
            <a:off x="7485402" y="4027536"/>
            <a:ext cx="1527861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Indústria de Calçados</a:t>
            </a:r>
            <a:endParaRPr lang="pt-BR" sz="900">
              <a:solidFill>
                <a:srgbClr val="0068A2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Imagem 13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8670BF8F-ADDE-76D8-69E7-AC836CFBBF1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76221" y="3387949"/>
            <a:ext cx="726852" cy="59725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DF0C5F8-B8C2-DD13-03FA-E7439B690F31}"/>
              </a:ext>
            </a:extLst>
          </p:cNvPr>
          <p:cNvSpPr txBox="1"/>
          <p:nvPr/>
        </p:nvSpPr>
        <p:spPr>
          <a:xfrm>
            <a:off x="9202584" y="4027536"/>
            <a:ext cx="1066370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Indústria Têxtil</a:t>
            </a:r>
            <a:endParaRPr lang="pt-BR" sz="900">
              <a:solidFill>
                <a:srgbClr val="0068A2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F2E031A-2F5B-35E2-C824-FD735F233AB2}"/>
              </a:ext>
            </a:extLst>
          </p:cNvPr>
          <p:cNvSpPr txBox="1"/>
          <p:nvPr/>
        </p:nvSpPr>
        <p:spPr>
          <a:xfrm>
            <a:off x="9934614" y="4023787"/>
            <a:ext cx="193569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Serviços de Saúde</a:t>
            </a: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Hospital do Olho RJ</a:t>
            </a:r>
          </a:p>
        </p:txBody>
      </p:sp>
      <p:pic>
        <p:nvPicPr>
          <p:cNvPr id="19" name="Imagem 18" descr="Texto&#10;&#10;O conteúdo gerado por IA pode estar incorreto.">
            <a:extLst>
              <a:ext uri="{FF2B5EF4-FFF2-40B4-BE49-F238E27FC236}">
                <a16:creationId xmlns:a16="http://schemas.microsoft.com/office/drawing/2014/main" id="{3BB332A5-5A83-0D0A-08AD-C300934F55D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02519" y="4706625"/>
            <a:ext cx="1464570" cy="41762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3DC37441-9418-3EEA-FDDC-415AF43D6B3D}"/>
              </a:ext>
            </a:extLst>
          </p:cNvPr>
          <p:cNvSpPr txBox="1"/>
          <p:nvPr/>
        </p:nvSpPr>
        <p:spPr>
          <a:xfrm>
            <a:off x="1813399" y="5232930"/>
            <a:ext cx="15278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Serviços de Segurança</a:t>
            </a:r>
            <a:endParaRPr lang="pt-BR" sz="9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e Facilities</a:t>
            </a:r>
          </a:p>
        </p:txBody>
      </p:sp>
      <p:pic>
        <p:nvPicPr>
          <p:cNvPr id="24" name="Imagem 23" descr="Uma imagem contendo desenho, segurando, bola&#10;&#10;O conteúdo gerado por IA pode estar incorreto.">
            <a:extLst>
              <a:ext uri="{FF2B5EF4-FFF2-40B4-BE49-F238E27FC236}">
                <a16:creationId xmlns:a16="http://schemas.microsoft.com/office/drawing/2014/main" id="{46EA754B-7C83-D435-AE63-95282A0F13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54659" y="4649474"/>
            <a:ext cx="1386089" cy="499727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232FB4D7-5DC8-8BC8-7BB8-932B1F00C12A}"/>
              </a:ext>
            </a:extLst>
          </p:cNvPr>
          <p:cNvSpPr txBox="1"/>
          <p:nvPr/>
        </p:nvSpPr>
        <p:spPr>
          <a:xfrm>
            <a:off x="5290695" y="5232930"/>
            <a:ext cx="1527861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 dirty="0">
                <a:solidFill>
                  <a:srgbClr val="0068A2"/>
                </a:solidFill>
                <a:latin typeface="Myriad Pro"/>
              </a:rPr>
              <a:t>Unidades: Capivari,</a:t>
            </a:r>
            <a:endParaRPr lang="pt-BR" sz="9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pt-BR" sz="900" dirty="0">
                <a:solidFill>
                  <a:srgbClr val="0068A2"/>
                </a:solidFill>
                <a:latin typeface="Myriad Pro"/>
              </a:rPr>
              <a:t>Pindamonhangaba e</a:t>
            </a:r>
          </a:p>
          <a:p>
            <a:pPr algn="ctr"/>
            <a:r>
              <a:rPr lang="pt-BR" sz="900" dirty="0">
                <a:solidFill>
                  <a:srgbClr val="0068A2"/>
                </a:solidFill>
                <a:latin typeface="Myriad Pro"/>
              </a:rPr>
              <a:t>Paranaguá, entre outras</a:t>
            </a:r>
          </a:p>
        </p:txBody>
      </p:sp>
      <p:pic>
        <p:nvPicPr>
          <p:cNvPr id="26" name="Imagem 25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1F706F7B-122B-31BF-CC0F-C91A2CB116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27604" y="4668526"/>
            <a:ext cx="903131" cy="450895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1A3BF3D6-6C1B-1787-4F6A-F0C6126ECEB6}"/>
              </a:ext>
            </a:extLst>
          </p:cNvPr>
          <p:cNvSpPr txBox="1"/>
          <p:nvPr/>
        </p:nvSpPr>
        <p:spPr>
          <a:xfrm>
            <a:off x="9123564" y="5242890"/>
            <a:ext cx="15278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Grupo de</a:t>
            </a:r>
            <a:endParaRPr lang="pt-BR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pt-BR" sz="900">
                <a:solidFill>
                  <a:srgbClr val="0068A2"/>
                </a:solidFill>
                <a:latin typeface="Myriad Pro"/>
              </a:rPr>
              <a:t>Comunicação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66059D5-53D2-07D6-C763-41F1A3A6E7C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51890" y="3426048"/>
            <a:ext cx="682983" cy="59618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FE32F8F-3C7D-AE52-A738-375D8C5D4118}"/>
              </a:ext>
            </a:extLst>
          </p:cNvPr>
          <p:cNvSpPr txBox="1"/>
          <p:nvPr/>
        </p:nvSpPr>
        <p:spPr>
          <a:xfrm>
            <a:off x="7570123" y="918485"/>
            <a:ext cx="33748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 dirty="0">
                <a:solidFill>
                  <a:srgbClr val="0068A2"/>
                </a:solidFill>
                <a:latin typeface="Naste Light" panose="02000000000000000000" pitchFamily="2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740844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F080C3B-CB9B-E7D8-3E7C-79AFF36D1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537B01B-959C-4332-809D-D1C7CE9AAEC8}"/>
              </a:ext>
            </a:extLst>
          </p:cNvPr>
          <p:cNvSpPr txBox="1"/>
          <p:nvPr/>
        </p:nvSpPr>
        <p:spPr>
          <a:xfrm>
            <a:off x="862929" y="2447993"/>
            <a:ext cx="3908649" cy="9900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pt-BR" sz="3600" dirty="0">
                <a:solidFill>
                  <a:schemeClr val="bg1"/>
                </a:solidFill>
                <a:latin typeface="Naste Med" pitchFamily="2" charset="0"/>
              </a:rPr>
              <a:t>Soluções em</a:t>
            </a:r>
          </a:p>
          <a:p>
            <a:pPr>
              <a:lnSpc>
                <a:spcPts val="3500"/>
              </a:lnSpc>
            </a:pPr>
            <a:r>
              <a:rPr lang="pt-BR" sz="3600" dirty="0">
                <a:solidFill>
                  <a:schemeClr val="bg1"/>
                </a:solidFill>
                <a:latin typeface="Naste Med" pitchFamily="2" charset="0"/>
              </a:rPr>
              <a:t>total compliance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06BB67-17F9-8639-F49D-C2387A6F2FF7}"/>
              </a:ext>
            </a:extLst>
          </p:cNvPr>
          <p:cNvSpPr txBox="1"/>
          <p:nvPr/>
        </p:nvSpPr>
        <p:spPr>
          <a:xfrm>
            <a:off x="857983" y="3424396"/>
            <a:ext cx="39086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>
                <a:solidFill>
                  <a:srgbClr val="0BD1FF"/>
                </a:solidFill>
                <a:latin typeface="Naste" panose="02000000000000000000" pitchFamily="2" charset="0"/>
                <a:ea typeface="+mn-lt"/>
                <a:cs typeface="+mn-lt"/>
              </a:rPr>
              <a:t>Tecnologia nativa com base nas normas e leis</a:t>
            </a:r>
            <a:endParaRPr lang="pt-BR" sz="2000">
              <a:solidFill>
                <a:srgbClr val="0BD1FF"/>
              </a:solidFill>
              <a:latin typeface="Naste" panose="02000000000000000000" pitchFamily="2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1B90FC4-708E-BFFC-C176-541A6752641E}"/>
              </a:ext>
            </a:extLst>
          </p:cNvPr>
          <p:cNvSpPr/>
          <p:nvPr/>
        </p:nvSpPr>
        <p:spPr>
          <a:xfrm>
            <a:off x="959751" y="4333059"/>
            <a:ext cx="880721" cy="2790"/>
          </a:xfrm>
          <a:prstGeom prst="rect">
            <a:avLst/>
          </a:prstGeom>
          <a:solidFill>
            <a:srgbClr val="0B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089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a de computador com luz azul&#10;&#10;O conteúdo gerado por IA pode estar incorreto.">
            <a:extLst>
              <a:ext uri="{FF2B5EF4-FFF2-40B4-BE49-F238E27FC236}">
                <a16:creationId xmlns:a16="http://schemas.microsoft.com/office/drawing/2014/main" id="{F226BB75-2692-21A3-1ABE-E06D4694B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32FAD5AF-4B03-4026-B0E9-1437B2DCF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4" y="5675633"/>
            <a:ext cx="1680040" cy="416754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12875119-C223-4469-9EC5-3A3DC3C9DC6B}"/>
              </a:ext>
            </a:extLst>
          </p:cNvPr>
          <p:cNvSpPr txBox="1"/>
          <p:nvPr/>
        </p:nvSpPr>
        <p:spPr>
          <a:xfrm>
            <a:off x="3094496" y="1985992"/>
            <a:ext cx="6003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Naste Light" panose="02000000000000000000" pitchFamily="2" charset="0"/>
              </a:rPr>
              <a:t>Uma plataforma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53C9F51-64EB-46E5-A7EE-E65F08E395BA}"/>
              </a:ext>
            </a:extLst>
          </p:cNvPr>
          <p:cNvSpPr txBox="1"/>
          <p:nvPr/>
        </p:nvSpPr>
        <p:spPr>
          <a:xfrm>
            <a:off x="3094496" y="2740229"/>
            <a:ext cx="6002631" cy="9661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BR" sz="9300">
                <a:solidFill>
                  <a:schemeClr val="bg1"/>
                </a:solidFill>
                <a:latin typeface="Naste Med" pitchFamily="2" charset="0"/>
              </a:rPr>
              <a:t>Full Cyber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8E47BF1-30C7-4E4C-BDBD-E8262D18EA35}"/>
              </a:ext>
            </a:extLst>
          </p:cNvPr>
          <p:cNvSpPr txBox="1"/>
          <p:nvPr/>
        </p:nvSpPr>
        <p:spPr>
          <a:xfrm>
            <a:off x="3146146" y="3585204"/>
            <a:ext cx="588859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300" dirty="0">
                <a:solidFill>
                  <a:srgbClr val="FFFFFF"/>
                </a:solidFill>
                <a:latin typeface="Naste Light" panose="02000000000000000000" pitchFamily="2" charset="0"/>
              </a:rPr>
              <a:t>Com um </a:t>
            </a:r>
            <a:r>
              <a:rPr lang="pt-BR" sz="2300" dirty="0">
                <a:solidFill>
                  <a:srgbClr val="0BD1FF"/>
                </a:solidFill>
                <a:latin typeface="Naste Med" pitchFamily="2" charset="0"/>
              </a:rPr>
              <a:t>único painel</a:t>
            </a:r>
            <a:r>
              <a:rPr lang="pt-BR" sz="2300" dirty="0">
                <a:solidFill>
                  <a:srgbClr val="0BD1FF"/>
                </a:solidFill>
                <a:latin typeface="Naste Light" panose="02000000000000000000" pitchFamily="2" charset="0"/>
              </a:rPr>
              <a:t>,</a:t>
            </a:r>
            <a:r>
              <a:rPr lang="pt-BR" sz="2300" dirty="0">
                <a:solidFill>
                  <a:srgbClr val="FFFFFF"/>
                </a:solidFill>
                <a:latin typeface="Naste Light" panose="02000000000000000000" pitchFamily="2" charset="0"/>
              </a:rPr>
              <a:t> sem necessidade de integrações</a:t>
            </a:r>
          </a:p>
        </p:txBody>
      </p:sp>
    </p:spTree>
    <p:extLst>
      <p:ext uri="{BB962C8B-B14F-4D97-AF65-F5344CB8AC3E}">
        <p14:creationId xmlns:p14="http://schemas.microsoft.com/office/powerpoint/2010/main" val="983853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280D16D-8C56-E825-E95A-607A84916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924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2254</Words>
  <Application>Microsoft Office PowerPoint</Application>
  <PresentationFormat>Widescreen</PresentationFormat>
  <Paragraphs>353</Paragraphs>
  <Slides>29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Myriad Pro</vt:lpstr>
      <vt:lpstr>Naste</vt:lpstr>
      <vt:lpstr>Naste Light</vt:lpstr>
      <vt:lpstr>Naste Med</vt:lpstr>
      <vt:lpstr>Naste SemBd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Red Hot</dc:creator>
  <cp:lastModifiedBy>Renan Lins</cp:lastModifiedBy>
  <cp:revision>588</cp:revision>
  <dcterms:created xsi:type="dcterms:W3CDTF">2024-07-02T12:04:28Z</dcterms:created>
  <dcterms:modified xsi:type="dcterms:W3CDTF">2025-11-07T14:03:11Z</dcterms:modified>
</cp:coreProperties>
</file>